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8" r:id="rId5"/>
    <p:sldId id="259" r:id="rId6"/>
    <p:sldId id="257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1FAD29-C493-9FD8-CEBE-2278EB26F2A8}" name="Tiago GOMES" initials="TG" userId="S::tiago.gomes@mewo-campus.fr::f2bc07c5-98ce-44a8-bae5-3ff742a3ae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43F"/>
    <a:srgbClr val="156082"/>
    <a:srgbClr val="3C434B"/>
    <a:srgbClr val="0E2841"/>
    <a:srgbClr val="120E13"/>
    <a:srgbClr val="38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89" autoAdjust="0"/>
  </p:normalViewPr>
  <p:slideViewPr>
    <p:cSldViewPr snapToGrid="0">
      <p:cViewPr varScale="1">
        <p:scale>
          <a:sx n="102" d="100"/>
          <a:sy n="102" d="100"/>
        </p:scale>
        <p:origin x="390" y="9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D4DC-12D3-41F2-9AC2-7F21A4BB2FD2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4F17-400A-40DD-88DA-B054D8BED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Equipe situer sur PARIS et Lille, moi Woippy</a:t>
            </a:r>
          </a:p>
          <a:p>
            <a:pPr marL="171450" indent="-171450">
              <a:buFontTx/>
              <a:buChar char="-"/>
            </a:pPr>
            <a:r>
              <a:rPr lang="fr-FR" dirty="0"/>
              <a:t>Qui fait partie du grand ensemble de l’IT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54F17-400A-40DD-88DA-B054D8BEDE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3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BTS Services Informatiques aux Organisations </a:t>
            </a:r>
          </a:p>
          <a:p>
            <a:r>
              <a:rPr lang="fr-FR" sz="1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 A solutions d'Infrastructure, Systèmes et Réseaux (SIO SISR)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54F17-400A-40DD-88DA-B054D8BEDE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9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6 Interventions sur site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Parler de l’amélioration du temps et de la quantité de PXE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Parler du Excel pour la gestion du stock</a:t>
            </a:r>
          </a:p>
          <a:p>
            <a:pPr marL="171450" indent="-171450">
              <a:buFontTx/>
              <a:buChar char="-"/>
            </a:pPr>
            <a:r>
              <a:rPr lang="fr-FR" dirty="0"/>
              <a:t>Gestion de certains tickets incident vue mon affinité avec Android etc...</a:t>
            </a:r>
          </a:p>
          <a:p>
            <a:pPr marL="171450" indent="-171450">
              <a:buFontTx/>
              <a:buChar char="-"/>
            </a:pPr>
            <a:r>
              <a:rPr lang="fr-FR" dirty="0"/>
              <a:t>Installation et Config de OneDrive pour la sauvegarde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54F17-400A-40DD-88DA-B054D8BEDE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1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L’atelier RGPD (Règlement général sur la protection des données) proposé par la CNIL (Commission nationale de l'informatique et des libertés)</a:t>
            </a:r>
          </a:p>
          <a:p>
            <a:pPr marL="171450" indent="-171450">
              <a:buFontTx/>
              <a:buChar char="-"/>
            </a:pPr>
            <a:r>
              <a:rPr lang="fr-FR" dirty="0"/>
              <a:t>L’atelier PIX</a:t>
            </a:r>
          </a:p>
          <a:p>
            <a:pPr marL="171450" indent="-171450">
              <a:buFontTx/>
              <a:buChar char="-"/>
            </a:pPr>
            <a:r>
              <a:rPr lang="fr-FR" dirty="0"/>
              <a:t>Certification </a:t>
            </a:r>
            <a:r>
              <a:rPr lang="fr-FR" dirty="0" err="1"/>
              <a:t>SecNumAcadémie</a:t>
            </a:r>
            <a:r>
              <a:rPr lang="fr-FR" dirty="0"/>
              <a:t> proposée par l’ANSSI (Agence nationale de la sécurité des systèmes d'information)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Formation know4be (sensibilisation à la sécurité)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Formation Utilisation de l’IA au sein d’une entreprise (</a:t>
            </a:r>
            <a:r>
              <a:rPr lang="fr-FR" dirty="0" err="1"/>
              <a:t>ChatGPC</a:t>
            </a:r>
            <a:r>
              <a:rPr lang="fr-FR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Formation Anti-Harcèlement et Anti-</a:t>
            </a:r>
            <a:r>
              <a:rPr lang="fr-FR" dirty="0" err="1"/>
              <a:t>Potdevin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54F17-400A-40DD-88DA-B054D8BEDE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53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Plutôt Hardware et Virtualisation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54F17-400A-40DD-88DA-B054D8BEDEE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2D408-54D9-1A2C-9156-2FFA0A07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1818FA-84F6-493A-2084-31276BD39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6499A0-53CD-3133-CC48-211AEB78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F15EB-92CB-0B3B-A4B5-87144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101BD-D289-F4AC-71BC-C1E5ACD3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84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7D632-68EE-95E5-6677-89FF2D1A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5899B7-63D7-EC91-B087-E83F3343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B0A46-3170-3339-93D5-D06CA812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FE297-5782-E51A-90F5-6802F0F8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5933F-4F1E-0705-F7A6-9B6863BE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9249E3-F001-AED9-9FB7-378AEF22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7AEF1E-EF68-5713-147A-911EDA09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317A71-97E7-B3D4-959C-9941F64C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AEB79-6D58-535A-9EBF-D7630464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CAC1D8-AA01-2C92-1265-C0B7F31A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29B71-9260-9C2B-F904-9B4687E4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CBD2F-BB0C-91FC-A7C6-4CC3D8E7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C44A1-1503-D2EF-24CA-363E84D5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C31B22-79BA-DCAB-C6C2-7A316F94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53FB5-DB55-D7D1-C425-D15762A3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4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0F83A-2F94-5267-5D46-58409AF5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6D1218-3550-2B8B-701E-F4EFD3DF8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41B1B-9D9B-DEF5-3964-D3CF4466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E6FC1-0D33-37E9-CD91-0A074325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97897-DF34-A78D-ADA4-07129AE4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0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D678F-BCFB-0F7B-9EF0-4CEA7958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FB23C-C62A-1497-97BF-EFF921DE3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55CA68-2B46-B307-AA55-9D0A7171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84D6BB-F5E8-AAE8-231B-82F902D9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31345-BA38-83D4-D70B-7E75CC89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52C05B-B6E5-89B7-C4D6-BE5B894C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3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A42DD-3B68-A14C-0DF1-0CC16BC8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32202C-357D-1B9B-63E4-3FFA502AB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4AA93D-9719-C417-91D9-39D3894E2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004DE4-E752-922B-A77C-7756F0A48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88A129-0C97-0BB5-2262-863A3DC2D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130E2A-FEC5-E60A-0871-0AB2D7CF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32B7EC-F59A-6E7B-2558-E90AD9A5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37AF51-3390-4CAE-D38B-886F1977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6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3588D-122B-3F8B-FFA2-A1559125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F84112-85E0-75F7-6891-D260D192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9A9773-252C-E5D3-263B-B3C64A58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FCB5C-045E-6052-D927-46D386FC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5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D58AE5-2750-4D2C-432B-29BD2BCF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C59740-ECE3-84DD-502E-AC76F549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8380F8-E0DA-711F-ADC5-53C52568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0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8911C-1BC2-3EAD-29C2-98EE16D6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019084-3E59-9AE2-CA1A-DDF14F06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4EE665-BE08-75CF-DA9A-F29C60E6C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986BF8-6CBC-C9AC-B18B-9BBC908B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1C4371-63B8-C572-71F6-B03E81FA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67983-4664-56D3-95B2-38562D2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80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B0771-12D3-F02B-DE69-2B4D5C92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B1F530-27E0-06FE-7C0B-AB1E350F0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75FD67-774C-EB32-7C8C-2E0829FDE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EE937B-20CD-DD78-EC39-5E696EDE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8BE09F-60A4-DF93-5AF3-2021A8B7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C191E9-BEE3-1BDF-8401-B75416B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54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1BB0B5-6BAE-3EE3-41D4-B278891A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D7C84-2267-BE91-4374-60DE88D6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840F5-20F1-4D55-DF17-71A9C7010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A13F8-013C-46FC-B8D5-DF5340D5BC18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27DB1-9DD8-1647-85C3-037C6B5ED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F55FD-4FFC-50D4-B0B1-10474EC7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58BEC-3C1F-4CEE-958C-D88565157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0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ngze-interplanetary.fr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ngze-interplanetary.fr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hyperlink" Target="https://pingze-interplanetary.fr/" TargetMode="Externa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pingze-interplanetary.fr/wp-content/uploads/2025/06/TP-Kali.pdf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hyperlink" Target="https://pingze-interplanetary.fr/wp-content/uploads/2025/04/PXEv_v2.pdf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hyperlink" Target="https://pingze-interplanetary.fr/wp-content/uploads/2025/04/DHCPfo_v2.pdf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hyperlink" Target="https://pingze-interplanetary.fr/" TargetMode="Externa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svg"/><Relationship Id="rId9" Type="http://schemas.openxmlformats.org/officeDocument/2006/relationships/hyperlink" Target="https://pingze-interplanetary.fr/" TargetMode="Externa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hyperlink" Target="https://pingze-interplanetary.fr/" TargetMode="Externa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hyperlink" Target="https://pingze-interplanetary.fr/" TargetMode="Externa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ngze-interplanetary.fr/" TargetMode="External"/><Relationship Id="rId13" Type="http://schemas.openxmlformats.org/officeDocument/2006/relationships/hyperlink" Target="https://dash.pingze-interplanetary.fr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0B28B053-3C00-AF4E-181D-F5FC07C22A75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D53711A6-1B7F-333D-0FFF-7345BE43202D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AA1087-FC8E-84DA-55D5-BF2734396B39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D57728-6A25-B2FD-A8FD-AAD7D857DCC2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5A739D5D-CE74-073E-C78B-428E95E92C23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898FCDA0-660E-C694-4C6A-F697CFAC92A2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AF9EE9F2-F713-0EBB-202A-8B805985ADF2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EC9855-8B0F-12F4-1C66-E5BB445398BC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8841FE-9B6C-22E6-FDC5-709A87A64A31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BEDACD62-A1C0-EA23-80D1-5FBAA4C6E9E8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AD8BDE56-E619-1721-6370-6C278B00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71415" y="0"/>
            <a:ext cx="620585" cy="615142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D760A7F3-E4E9-B8FE-CA47-B01D9F319E84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pic>
        <p:nvPicPr>
          <p:cNvPr id="6" name="Image 5" descr="Une image contenant texte, capture d’écran, affichage, logiciel&#10;&#10;Le contenu généré par l’IA peut être incorrect.">
            <a:extLst>
              <a:ext uri="{FF2B5EF4-FFF2-40B4-BE49-F238E27FC236}">
                <a16:creationId xmlns:a16="http://schemas.microsoft.com/office/drawing/2014/main" id="{52CB8832-C5B6-2E62-B9DB-AC93EA84B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31" y="-303045"/>
            <a:ext cx="9815938" cy="72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44D26-1E13-9AD0-A2C8-ACE7C90E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837BE7-5E04-BE37-41F1-DC878DFBFFE9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C3D142B6-E921-AA10-5C83-8E01E91F2F68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351FE865-CF3F-40E2-0C89-FEDD4F771319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CD135A-A3F8-3D93-9F55-3480CD1F252E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E2EA82-C48C-4409-10BE-690582BA81E3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335F625D-6936-DFC1-7BC0-0C225980427F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649ED353-928E-DF3D-A245-B3852CDA9A12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3931226A-B4C0-7BF5-73FB-DAE6834CCA4E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08F462-2C42-5FB1-C253-EABD744ED1F7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BDDA39-93B3-10D4-D394-DFD67AEEC31E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9030C36A-D005-3E02-6E73-A1A086123DEE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335A3A57-726A-6486-70A8-9D035F15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10018BE2-6FD1-9569-2CB6-BF3AB55B5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205050E1-B146-D210-9976-F9559852F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41F783A4-080B-CED8-34DD-8E2DF508F42E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13546237-64B9-4D5D-9376-0B6383D4C7CC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8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937CA890-BBC4-9BF8-B3D9-1E9CF1E5CFBF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FCB93280-529E-FE58-E387-3271D4A015F6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566A2B8-F41B-4995-5C38-7789D6D75994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626E59-AACB-407D-81CF-311121F7F755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42CF4C-095A-B89A-82D7-3B6A60765F26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321024-0A75-7DE6-C3DA-8D9DF0DB6518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D9C85F-B2E7-5B62-ECFE-4A37414F3DB2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F60FEA-1B57-2D00-8663-C290E6801B4C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33F2598-9095-B3D4-3F92-0EC7B4428B9C}"/>
              </a:ext>
            </a:extLst>
          </p:cNvPr>
          <p:cNvGrpSpPr/>
          <p:nvPr/>
        </p:nvGrpSpPr>
        <p:grpSpPr>
          <a:xfrm>
            <a:off x="2578679" y="1402924"/>
            <a:ext cx="7285361" cy="3877862"/>
            <a:chOff x="1551540" y="1177718"/>
            <a:chExt cx="7285361" cy="3877862"/>
          </a:xfrm>
        </p:grpSpPr>
        <p:sp>
          <p:nvSpPr>
            <p:cNvPr id="21" name="Bulle narrative : rectangle 20">
              <a:extLst>
                <a:ext uri="{FF2B5EF4-FFF2-40B4-BE49-F238E27FC236}">
                  <a16:creationId xmlns:a16="http://schemas.microsoft.com/office/drawing/2014/main" id="{11AFEF9D-28FA-A966-CFF8-A02ABE664E00}"/>
                </a:ext>
              </a:extLst>
            </p:cNvPr>
            <p:cNvSpPr/>
            <p:nvPr/>
          </p:nvSpPr>
          <p:spPr>
            <a:xfrm>
              <a:off x="1551540" y="1177718"/>
              <a:ext cx="7285352" cy="509587"/>
            </a:xfrm>
            <a:prstGeom prst="wedgeRectCallou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26" tIns="124526" rIns="965568" bIns="124526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2700" b="1" kern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1. Introduction : Présentation</a:t>
              </a:r>
              <a:endParaRPr lang="fr-FR" sz="27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Bulle narrative : rectangle 21">
              <a:extLst>
                <a:ext uri="{FF2B5EF4-FFF2-40B4-BE49-F238E27FC236}">
                  <a16:creationId xmlns:a16="http://schemas.microsoft.com/office/drawing/2014/main" id="{B5E0BB29-AECD-419E-BF77-F19FCCACD057}"/>
                </a:ext>
              </a:extLst>
            </p:cNvPr>
            <p:cNvSpPr/>
            <p:nvPr/>
          </p:nvSpPr>
          <p:spPr>
            <a:xfrm>
              <a:off x="1551540" y="2019786"/>
              <a:ext cx="7285352" cy="509587"/>
            </a:xfrm>
            <a:prstGeom prst="wedgeRectCallou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029291"/>
                <a:satOff val="6178"/>
                <a:lumOff val="4706"/>
                <a:alphaOff val="0"/>
              </a:schemeClr>
            </a:fillRef>
            <a:effectRef idx="0">
              <a:schemeClr val="accent3">
                <a:hueOff val="1029291"/>
                <a:satOff val="6178"/>
                <a:lumOff val="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26" tIns="124526" rIns="1149157" bIns="124526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2700" b="1" kern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2. Entreprise : Équipe, Fonction</a:t>
              </a:r>
              <a:endParaRPr lang="fr-FR" sz="27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Bulle narrative : rectangle 22">
              <a:extLst>
                <a:ext uri="{FF2B5EF4-FFF2-40B4-BE49-F238E27FC236}">
                  <a16:creationId xmlns:a16="http://schemas.microsoft.com/office/drawing/2014/main" id="{6E2C4F22-F686-E9B4-CCE8-341D5C5F8AD9}"/>
                </a:ext>
              </a:extLst>
            </p:cNvPr>
            <p:cNvSpPr/>
            <p:nvPr/>
          </p:nvSpPr>
          <p:spPr>
            <a:xfrm>
              <a:off x="1551544" y="2884783"/>
              <a:ext cx="7285352" cy="509587"/>
            </a:xfrm>
            <a:prstGeom prst="wedgeRectCallou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058582"/>
                <a:satOff val="12356"/>
                <a:lumOff val="9413"/>
                <a:alphaOff val="0"/>
              </a:schemeClr>
            </a:fillRef>
            <a:effectRef idx="0">
              <a:schemeClr val="accent3">
                <a:hueOff val="2058582"/>
                <a:satOff val="12356"/>
                <a:lumOff val="941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26" tIns="124526" rIns="1149157" bIns="124526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2700" b="1" kern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3. Mission : Projet, Quotidien</a:t>
              </a:r>
              <a:endParaRPr lang="fr-FR" sz="27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Bulle narrative : rectangle 34">
              <a:extLst>
                <a:ext uri="{FF2B5EF4-FFF2-40B4-BE49-F238E27FC236}">
                  <a16:creationId xmlns:a16="http://schemas.microsoft.com/office/drawing/2014/main" id="{43B37FDB-AB47-9761-75A8-98FF738DA809}"/>
                </a:ext>
              </a:extLst>
            </p:cNvPr>
            <p:cNvSpPr/>
            <p:nvPr/>
          </p:nvSpPr>
          <p:spPr>
            <a:xfrm>
              <a:off x="1551540" y="3697240"/>
              <a:ext cx="7285352" cy="509587"/>
            </a:xfrm>
            <a:prstGeom prst="wedgeRectCallou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087872"/>
                <a:satOff val="18534"/>
                <a:lumOff val="14119"/>
                <a:alphaOff val="0"/>
              </a:schemeClr>
            </a:fillRef>
            <a:effectRef idx="0">
              <a:schemeClr val="accent3">
                <a:hueOff val="3087872"/>
                <a:satOff val="18534"/>
                <a:lumOff val="141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26" tIns="124526" rIns="1149157" bIns="124526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2700" b="1" kern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4. BTS SIO : Objectifs de la formation</a:t>
              </a:r>
              <a:endParaRPr lang="fr-FR" sz="27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Bulle narrative : rectangle 35">
              <a:extLst>
                <a:ext uri="{FF2B5EF4-FFF2-40B4-BE49-F238E27FC236}">
                  <a16:creationId xmlns:a16="http://schemas.microsoft.com/office/drawing/2014/main" id="{08BD5E29-2A95-7CF5-6E29-C6AC52A1D260}"/>
                </a:ext>
              </a:extLst>
            </p:cNvPr>
            <p:cNvSpPr/>
            <p:nvPr/>
          </p:nvSpPr>
          <p:spPr>
            <a:xfrm>
              <a:off x="1551549" y="4545993"/>
              <a:ext cx="7285352" cy="509587"/>
            </a:xfrm>
            <a:prstGeom prst="wedgeRectCallou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117163"/>
                <a:satOff val="24712"/>
                <a:lumOff val="18825"/>
                <a:alphaOff val="0"/>
              </a:schemeClr>
            </a:fillRef>
            <a:effectRef idx="0">
              <a:schemeClr val="accent3">
                <a:hueOff val="4117163"/>
                <a:satOff val="24712"/>
                <a:lumOff val="188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26" tIns="124526" rIns="1149157" bIns="124526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2700" b="1" kern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5. Veille : Active, Passive, Contexte</a:t>
              </a:r>
              <a:endParaRPr lang="fr-FR" sz="27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3" name="Image 42" descr="Une image contenant clipart, Graphique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2189C75-156F-FF50-E748-A6BFCD91E6DF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1" y="1325637"/>
            <a:ext cx="664159" cy="664159"/>
          </a:xfrm>
          <a:prstGeom prst="rect">
            <a:avLst/>
          </a:prstGeom>
        </p:spPr>
      </p:pic>
      <p:pic>
        <p:nvPicPr>
          <p:cNvPr id="46" name="Image 45" descr="Une image contenant capture d’écran, clipart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58E8413-5C54-1B36-C10C-BE0FF6C8713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9" y="2184964"/>
            <a:ext cx="626551" cy="626551"/>
          </a:xfrm>
          <a:prstGeom prst="rect">
            <a:avLst/>
          </a:prstGeom>
        </p:spPr>
      </p:pic>
      <p:pic>
        <p:nvPicPr>
          <p:cNvPr id="49" name="Image 48" descr="Une image contenant capture d’écran, cerc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3462E3B-7100-9470-8B88-9BBD9E418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15" y="3032702"/>
            <a:ext cx="664159" cy="664159"/>
          </a:xfrm>
          <a:prstGeom prst="rect">
            <a:avLst/>
          </a:prstGeom>
        </p:spPr>
      </p:pic>
      <p:pic>
        <p:nvPicPr>
          <p:cNvPr id="51" name="Image 50" descr="Une image contenant clipart, Graphique, conception, illustration&#10;&#10;Le contenu généré par l’IA peut être incorrect.">
            <a:extLst>
              <a:ext uri="{FF2B5EF4-FFF2-40B4-BE49-F238E27FC236}">
                <a16:creationId xmlns:a16="http://schemas.microsoft.com/office/drawing/2014/main" id="{DE191FD8-8D17-B00C-FC43-240051C2D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98" y="3910573"/>
            <a:ext cx="533332" cy="533332"/>
          </a:xfrm>
          <a:prstGeom prst="rect">
            <a:avLst/>
          </a:prstGeom>
        </p:spPr>
      </p:pic>
      <p:pic>
        <p:nvPicPr>
          <p:cNvPr id="53" name="Image 52" descr="Une image contenant texte, capture d’écran, dessin humoristique, Graphique&#10;&#10;Le contenu généré par l’IA peut être incorrect.">
            <a:extLst>
              <a:ext uri="{FF2B5EF4-FFF2-40B4-BE49-F238E27FC236}">
                <a16:creationId xmlns:a16="http://schemas.microsoft.com/office/drawing/2014/main" id="{D1E3A00A-4A25-A053-B9D1-0CAC6324893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02" y="4728863"/>
            <a:ext cx="593871" cy="593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84AED-1324-BD08-BD0D-68D219E0CA66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93A710-27F9-631D-BD70-0A077D01958E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3D24DE-106C-75BD-4C9E-AF853CFEB23B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1E93F7-A067-7B0D-0B42-B387B63F658E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38B9E9-914D-ACAC-4727-FF9EA17276D7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CF201B-E631-48C1-3C75-0B938CEFC3D2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E1B488-BB19-860D-8BAB-DF53E8004279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44CCE62-728D-72E5-193A-E8FEAE388B1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ED03B-92AB-7520-2F0C-7E61F99C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EF7CE-7190-FF01-D666-E2CB68FB6E97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0236F7-0D74-BDC3-B1B4-5A787CCD670B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8BDCEA-7150-7E37-EF34-6BFE6F3D1653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647A15-0D6E-E422-0FA5-CD9F6C8E679C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4C34E7-CCAE-DB8E-29A6-C64A57F72055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5B1D37-9A4E-E28F-8982-4FB20A201E9E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A9AE02-7EAC-1683-727A-E99C12F167A6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1226670E-C6BE-B69F-7FA4-88A39C39B274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E04FBACA-170E-3EB6-3AA3-FD449EC9D1A8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F7DBEC-A6F3-975F-666C-0ACFC4582728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2B2DA9-91E8-3250-93FD-DE106E174051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16A9A4C9-188D-A760-4BDD-A3CEDF334214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CF204C89-6059-48F9-5F58-2B517622EF1B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AE193E7E-F448-6160-558F-B9FAADBDEDC8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38AF47-BBBA-7697-E0FB-38ED7E3FA8AD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AA3112-B17A-210D-BE13-3A0C2F76FED8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C29901B5-9812-22D9-CA97-393DD4A21FD0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6316FD23-6357-5DA7-4775-6A610263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2AA23B72-E6EB-19C7-BA36-26C41D270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93905463-9A7C-ADFB-0B1C-74C076A8A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067C2254-594C-4991-F593-CC43BD1E12B0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50613D65-80F2-1D6C-3140-2FF3FEA3E091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8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7999A017-27A0-60A8-7F17-0F7D2D4D783F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>
            <a:extLst>
              <a:ext uri="{FF2B5EF4-FFF2-40B4-BE49-F238E27FC236}">
                <a16:creationId xmlns:a16="http://schemas.microsoft.com/office/drawing/2014/main" id="{DE9568BF-9EF8-2228-8175-9DC25D10D48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57C80474-07FB-61FD-0F5A-F28E80512058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6B7AED-8D3F-4838-8E1A-B56586BF496F}"/>
              </a:ext>
            </a:extLst>
          </p:cNvPr>
          <p:cNvSpPr txBox="1"/>
          <p:nvPr/>
        </p:nvSpPr>
        <p:spPr>
          <a:xfrm>
            <a:off x="1377397" y="1095397"/>
            <a:ext cx="111897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chemeClr val="bg1">
                    <a:lumMod val="9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 suis Tiago ! Technicien IT</a:t>
            </a:r>
          </a:p>
          <a:p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B5A2A6-A28C-9719-930B-2FFC5B14D954}"/>
              </a:ext>
            </a:extLst>
          </p:cNvPr>
          <p:cNvSpPr txBox="1"/>
          <p:nvPr/>
        </p:nvSpPr>
        <p:spPr>
          <a:xfrm>
            <a:off x="577028" y="2040721"/>
            <a:ext cx="1059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Étudiant/Alternant en BTS Services informatiques aux organisations, options SISR au campus </a:t>
            </a:r>
            <a:r>
              <a:rPr lang="fr-FR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Mewo</a:t>
            </a:r>
            <a:r>
              <a:rPr lang="fr-FR" b="0" i="0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Mais aussi, technicien pour la Supply Chain IT d’Alliance Automotive Group France.</a:t>
            </a:r>
            <a:endParaRPr lang="fr-FR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FE2137-6F10-3961-2CEE-E897FFE021FA}"/>
              </a:ext>
            </a:extLst>
          </p:cNvPr>
          <p:cNvSpPr txBox="1"/>
          <p:nvPr/>
        </p:nvSpPr>
        <p:spPr>
          <a:xfrm>
            <a:off x="7096988" y="3116914"/>
            <a:ext cx="3307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✔️ </a:t>
            </a:r>
            <a:r>
              <a:rPr lang="fr-FR" sz="2000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2+ ans d’expérience</a:t>
            </a:r>
            <a:br>
              <a:rPr lang="fr-FR" sz="2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✔️ </a:t>
            </a:r>
            <a:r>
              <a:rPr lang="fr-FR" sz="2000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Plus de 6 240 tickets clôturés</a:t>
            </a:r>
          </a:p>
          <a:p>
            <a:pPr algn="l">
              <a:buNone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buNone/>
            </a:pPr>
            <a:endParaRPr lang="fr-FR" sz="2000" dirty="0">
              <a:solidFill>
                <a:prstClr val="white">
                  <a:lumMod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buNone/>
            </a:pPr>
            <a:endParaRPr lang="fr-FR" sz="2000" b="1" dirty="0">
              <a:solidFill>
                <a:prstClr val="white">
                  <a:lumMod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buNone/>
            </a:pPr>
            <a:endParaRPr lang="fr-FR" sz="120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Image 38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45FAD273-C962-2854-CADD-C1A978C05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2" y="5878103"/>
            <a:ext cx="1948728" cy="600480"/>
          </a:xfrm>
          <a:prstGeom prst="rect">
            <a:avLst/>
          </a:prstGeom>
        </p:spPr>
      </p:pic>
      <p:pic>
        <p:nvPicPr>
          <p:cNvPr id="17" name="Image 16" descr="Une image contenant Graphique, Caractère coloré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8A54832-DB0C-34C7-64F3-5B96E0C09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4" y="5810089"/>
            <a:ext cx="1002525" cy="680754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490C34DD-1CF0-A6C7-C9F3-8F39388DFFD7}"/>
              </a:ext>
            </a:extLst>
          </p:cNvPr>
          <p:cNvSpPr/>
          <p:nvPr/>
        </p:nvSpPr>
        <p:spPr>
          <a:xfrm>
            <a:off x="649898" y="1262680"/>
            <a:ext cx="681263" cy="46166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DBEB591-FBB7-E128-22CC-A3684AF2A1C5}"/>
              </a:ext>
            </a:extLst>
          </p:cNvPr>
          <p:cNvGrpSpPr/>
          <p:nvPr/>
        </p:nvGrpSpPr>
        <p:grpSpPr>
          <a:xfrm>
            <a:off x="1099823" y="3390973"/>
            <a:ext cx="5091789" cy="1467245"/>
            <a:chOff x="887025" y="3361697"/>
            <a:chExt cx="9677833" cy="2174078"/>
          </a:xfrm>
        </p:grpSpPr>
        <p:sp>
          <p:nvSpPr>
            <p:cNvPr id="23" name="Flèche : droite à entaille 22">
              <a:extLst>
                <a:ext uri="{FF2B5EF4-FFF2-40B4-BE49-F238E27FC236}">
                  <a16:creationId xmlns:a16="http://schemas.microsoft.com/office/drawing/2014/main" id="{7E7F0199-7553-B479-17B3-AF692D8D7DE2}"/>
                </a:ext>
              </a:extLst>
            </p:cNvPr>
            <p:cNvSpPr/>
            <p:nvPr/>
          </p:nvSpPr>
          <p:spPr>
            <a:xfrm>
              <a:off x="887025" y="4172001"/>
              <a:ext cx="9677833" cy="592860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E6B604D-6886-170B-7D27-4E6B38DBDA5D}"/>
                </a:ext>
              </a:extLst>
            </p:cNvPr>
            <p:cNvSpPr/>
            <p:nvPr/>
          </p:nvSpPr>
          <p:spPr>
            <a:xfrm>
              <a:off x="887025" y="3444577"/>
              <a:ext cx="2806948" cy="1038555"/>
            </a:xfrm>
            <a:custGeom>
              <a:avLst/>
              <a:gdLst>
                <a:gd name="connsiteX0" fmla="*/ 0 w 2806949"/>
                <a:gd name="connsiteY0" fmla="*/ 0 h 1038556"/>
                <a:gd name="connsiteX1" fmla="*/ 2806949 w 2806949"/>
                <a:gd name="connsiteY1" fmla="*/ 0 h 1038556"/>
                <a:gd name="connsiteX2" fmla="*/ 2806949 w 2806949"/>
                <a:gd name="connsiteY2" fmla="*/ 1038556 h 1038556"/>
                <a:gd name="connsiteX3" fmla="*/ 0 w 2806949"/>
                <a:gd name="connsiteY3" fmla="*/ 1038556 h 1038556"/>
                <a:gd name="connsiteX4" fmla="*/ 0 w 2806949"/>
                <a:gd name="connsiteY4" fmla="*/ 0 h 10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949" h="1038556">
                  <a:moveTo>
                    <a:pt x="0" y="0"/>
                  </a:moveTo>
                  <a:lnTo>
                    <a:pt x="2806949" y="0"/>
                  </a:lnTo>
                  <a:lnTo>
                    <a:pt x="2806949" y="1038556"/>
                  </a:lnTo>
                  <a:lnTo>
                    <a:pt x="0" y="1038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bg1">
                      <a:lumMod val="85000"/>
                    </a:schemeClr>
                  </a:solidFill>
                </a:rPr>
                <a:t>Bac ST2S</a:t>
              </a:r>
              <a:r>
                <a:rPr lang="fr-FR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dirty="0">
                  <a:solidFill>
                    <a:schemeClr val="bg1">
                      <a:lumMod val="85000"/>
                    </a:schemeClr>
                  </a:solidFill>
                </a:rPr>
                <a:t>2018/2021</a:t>
              </a:r>
              <a:endParaRPr lang="fr-FR" sz="1800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31D5D52-5AC5-E26C-6226-94995BFE14A5}"/>
                </a:ext>
              </a:extLst>
            </p:cNvPr>
            <p:cNvSpPr/>
            <p:nvPr/>
          </p:nvSpPr>
          <p:spPr>
            <a:xfrm>
              <a:off x="3838573" y="4497218"/>
              <a:ext cx="2806948" cy="1038557"/>
            </a:xfrm>
            <a:custGeom>
              <a:avLst/>
              <a:gdLst>
                <a:gd name="connsiteX0" fmla="*/ 0 w 2806949"/>
                <a:gd name="connsiteY0" fmla="*/ 0 h 1038556"/>
                <a:gd name="connsiteX1" fmla="*/ 2806949 w 2806949"/>
                <a:gd name="connsiteY1" fmla="*/ 0 h 1038556"/>
                <a:gd name="connsiteX2" fmla="*/ 2806949 w 2806949"/>
                <a:gd name="connsiteY2" fmla="*/ 1038556 h 1038556"/>
                <a:gd name="connsiteX3" fmla="*/ 0 w 2806949"/>
                <a:gd name="connsiteY3" fmla="*/ 1038556 h 1038556"/>
                <a:gd name="connsiteX4" fmla="*/ 0 w 2806949"/>
                <a:gd name="connsiteY4" fmla="*/ 0 h 10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949" h="1038556">
                  <a:moveTo>
                    <a:pt x="0" y="0"/>
                  </a:moveTo>
                  <a:lnTo>
                    <a:pt x="2806949" y="0"/>
                  </a:lnTo>
                  <a:lnTo>
                    <a:pt x="2806949" y="1038556"/>
                  </a:lnTo>
                  <a:lnTo>
                    <a:pt x="0" y="1038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bg1">
                      <a:lumMod val="85000"/>
                    </a:schemeClr>
                  </a:solidFill>
                </a:rPr>
                <a:t>L1 PSY</a:t>
              </a:r>
              <a:br>
                <a:rPr lang="fr-FR" sz="1800" kern="12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fr-FR" sz="1800" kern="1200" dirty="0">
                  <a:solidFill>
                    <a:schemeClr val="bg1">
                      <a:lumMod val="85000"/>
                    </a:schemeClr>
                  </a:solidFill>
                </a:rPr>
                <a:t>McDonald’s 2022/2023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2AA1E6F-07C7-0C8C-D516-F7C676BAACD2}"/>
                </a:ext>
              </a:extLst>
            </p:cNvPr>
            <p:cNvSpPr/>
            <p:nvPr/>
          </p:nvSpPr>
          <p:spPr>
            <a:xfrm>
              <a:off x="5157955" y="4407894"/>
              <a:ext cx="168189" cy="12107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BEB2439-85B3-9A95-C67B-542837BD6277}"/>
                </a:ext>
              </a:extLst>
            </p:cNvPr>
            <p:cNvSpPr/>
            <p:nvPr/>
          </p:nvSpPr>
          <p:spPr>
            <a:xfrm>
              <a:off x="5725941" y="3361697"/>
              <a:ext cx="4801548" cy="1038557"/>
            </a:xfrm>
            <a:custGeom>
              <a:avLst/>
              <a:gdLst>
                <a:gd name="connsiteX0" fmla="*/ 0 w 2806949"/>
                <a:gd name="connsiteY0" fmla="*/ 0 h 1038556"/>
                <a:gd name="connsiteX1" fmla="*/ 2806949 w 2806949"/>
                <a:gd name="connsiteY1" fmla="*/ 0 h 1038556"/>
                <a:gd name="connsiteX2" fmla="*/ 2806949 w 2806949"/>
                <a:gd name="connsiteY2" fmla="*/ 1038556 h 1038556"/>
                <a:gd name="connsiteX3" fmla="*/ 0 w 2806949"/>
                <a:gd name="connsiteY3" fmla="*/ 1038556 h 1038556"/>
                <a:gd name="connsiteX4" fmla="*/ 0 w 2806949"/>
                <a:gd name="connsiteY4" fmla="*/ 0 h 10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949" h="1038556">
                  <a:moveTo>
                    <a:pt x="0" y="0"/>
                  </a:moveTo>
                  <a:lnTo>
                    <a:pt x="2806949" y="0"/>
                  </a:lnTo>
                  <a:lnTo>
                    <a:pt x="2806949" y="1038556"/>
                  </a:lnTo>
                  <a:lnTo>
                    <a:pt x="0" y="1038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bg1">
                      <a:lumMod val="85000"/>
                    </a:schemeClr>
                  </a:solidFill>
                </a:rPr>
                <a:t>BTS SIO SISR</a:t>
              </a:r>
              <a:br>
                <a:rPr lang="fr-FR" sz="1800" kern="12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fr-FR" sz="1800" kern="1200" dirty="0">
                  <a:solidFill>
                    <a:schemeClr val="bg1">
                      <a:lumMod val="85000"/>
                    </a:schemeClr>
                  </a:solidFill>
                </a:rPr>
                <a:t>Alliance Automotive Group 2023/2025</a:t>
              </a:r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37E2DF0F-7F39-3414-EC9D-DE40B43B96A0}"/>
              </a:ext>
            </a:extLst>
          </p:cNvPr>
          <p:cNvSpPr/>
          <p:nvPr/>
        </p:nvSpPr>
        <p:spPr>
          <a:xfrm>
            <a:off x="1787781" y="4091876"/>
            <a:ext cx="88489" cy="817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0FD0B00-8760-4D33-63BB-DD9EF8FDF958}"/>
              </a:ext>
            </a:extLst>
          </p:cNvPr>
          <p:cNvSpPr/>
          <p:nvPr/>
        </p:nvSpPr>
        <p:spPr>
          <a:xfrm>
            <a:off x="4899778" y="4091876"/>
            <a:ext cx="88489" cy="817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7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D90DF-6967-AFF4-7245-4DD98A50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437F73-D719-A374-E884-4243BCFAC6EE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6D9B18-E336-E126-B838-BECC274D53D1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ABDBB7-955F-410A-6847-575C410A4136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62EAF1-C910-1B49-4D3D-CC78AF1408C9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23F80D-BA15-FCA0-0E3C-9418E3582067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1CFF0-8CFB-8441-373A-95B7AA831885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8AEEB9-5529-252A-3F28-F1412A330684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4C2310EA-25F1-9779-75E5-84158D205E41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9E8F04DD-D855-C065-2C7E-F083C3BC9707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B85B50-3E13-3BBC-918B-C07ECCA74B42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D915A9-9B2C-8C5C-1163-F50DF15446FE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D7DE0BD6-0227-52B0-9D81-F2CDBA04C64E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085B026A-0325-73F2-A26A-BCBBE66A0232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7F16EA88-2A08-0E07-0D44-E9511DCD1BF3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27AD8F-1D0E-3AA2-59AB-56E465587A02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371C1C-7B70-76A0-2758-62C117E5405D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26FD2627-2B8B-7628-A215-7854A477FE2D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4F7BA0EF-41F2-F19C-2FEF-D07DEDDB7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61A06928-AC0F-09C2-AABB-925C0D0D1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60BC799F-0ABF-B85C-39BE-DEC394214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02AF1F06-8185-869B-0FF2-5C380CACE3CE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37A8F0FA-83FB-2F97-0B98-AFC7F86AFA3A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9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9FD0349F-9EC9-0901-8A54-16B7EF08271A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 descr="Une image contenant cercle, capture d’écran, vitesse, conception&#10;&#10;Le contenu généré par l’IA peut être incorrect.">
            <a:extLst>
              <a:ext uri="{FF2B5EF4-FFF2-40B4-BE49-F238E27FC236}">
                <a16:creationId xmlns:a16="http://schemas.microsoft.com/office/drawing/2014/main" id="{2D35050C-6D99-5F56-A29A-3645C8E5E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508" y="-37762"/>
            <a:ext cx="682941" cy="620585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34155F17-D85D-3052-3DB4-9E18A0E26641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80AC2DD-18A6-4047-930E-E0CB005B119F}"/>
              </a:ext>
            </a:extLst>
          </p:cNvPr>
          <p:cNvGrpSpPr/>
          <p:nvPr/>
        </p:nvGrpSpPr>
        <p:grpSpPr>
          <a:xfrm>
            <a:off x="512815" y="1933816"/>
            <a:ext cx="4849566" cy="2408095"/>
            <a:chOff x="616319" y="1368183"/>
            <a:chExt cx="4849566" cy="2408095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AA50C8A-47EA-DBD3-D91D-8278EDC1B970}"/>
                </a:ext>
              </a:extLst>
            </p:cNvPr>
            <p:cNvSpPr/>
            <p:nvPr/>
          </p:nvSpPr>
          <p:spPr>
            <a:xfrm>
              <a:off x="2962380" y="2369345"/>
              <a:ext cx="1667038" cy="3960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325"/>
                  </a:lnTo>
                  <a:lnTo>
                    <a:pt x="1667038" y="270325"/>
                  </a:lnTo>
                  <a:lnTo>
                    <a:pt x="1667038" y="39667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A93EAF2-0614-FF7E-7AD1-26E6BFE55138}"/>
                </a:ext>
              </a:extLst>
            </p:cNvPr>
            <p:cNvSpPr/>
            <p:nvPr/>
          </p:nvSpPr>
          <p:spPr>
            <a:xfrm>
              <a:off x="2919608" y="2513496"/>
              <a:ext cx="91440" cy="2527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667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21442D2-2597-59AB-BBF5-464D639786C8}"/>
                </a:ext>
              </a:extLst>
            </p:cNvPr>
            <p:cNvSpPr/>
            <p:nvPr/>
          </p:nvSpPr>
          <p:spPr>
            <a:xfrm>
              <a:off x="1298289" y="2369526"/>
              <a:ext cx="1667038" cy="396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67038" y="0"/>
                  </a:moveTo>
                  <a:lnTo>
                    <a:pt x="1667038" y="270325"/>
                  </a:lnTo>
                  <a:lnTo>
                    <a:pt x="0" y="270325"/>
                  </a:lnTo>
                  <a:lnTo>
                    <a:pt x="0" y="39667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9240075-7239-0FF6-02C9-47333ABB8A7B}"/>
                </a:ext>
              </a:extLst>
            </p:cNvPr>
            <p:cNvSpPr/>
            <p:nvPr/>
          </p:nvSpPr>
          <p:spPr>
            <a:xfrm>
              <a:off x="2283357" y="1368183"/>
              <a:ext cx="1363940" cy="866102"/>
            </a:xfrm>
            <a:prstGeom prst="roundRect">
              <a:avLst>
                <a:gd name="adj" fmla="val 10000"/>
              </a:avLst>
            </a:prstGeom>
            <a:solidFill>
              <a:srgbClr val="0E28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A6F3019-B6F0-4EF5-B496-8E3FBCD7E4FB}"/>
                </a:ext>
              </a:extLst>
            </p:cNvPr>
            <p:cNvSpPr/>
            <p:nvPr/>
          </p:nvSpPr>
          <p:spPr>
            <a:xfrm>
              <a:off x="2434906" y="1512155"/>
              <a:ext cx="1363940" cy="866102"/>
            </a:xfrm>
            <a:custGeom>
              <a:avLst/>
              <a:gdLst>
                <a:gd name="connsiteX0" fmla="*/ 0 w 1363940"/>
                <a:gd name="connsiteY0" fmla="*/ 86610 h 866102"/>
                <a:gd name="connsiteX1" fmla="*/ 86610 w 1363940"/>
                <a:gd name="connsiteY1" fmla="*/ 0 h 866102"/>
                <a:gd name="connsiteX2" fmla="*/ 1277330 w 1363940"/>
                <a:gd name="connsiteY2" fmla="*/ 0 h 866102"/>
                <a:gd name="connsiteX3" fmla="*/ 1363940 w 1363940"/>
                <a:gd name="connsiteY3" fmla="*/ 86610 h 866102"/>
                <a:gd name="connsiteX4" fmla="*/ 1363940 w 1363940"/>
                <a:gd name="connsiteY4" fmla="*/ 779492 h 866102"/>
                <a:gd name="connsiteX5" fmla="*/ 1277330 w 1363940"/>
                <a:gd name="connsiteY5" fmla="*/ 866102 h 866102"/>
                <a:gd name="connsiteX6" fmla="*/ 86610 w 1363940"/>
                <a:gd name="connsiteY6" fmla="*/ 866102 h 866102"/>
                <a:gd name="connsiteX7" fmla="*/ 0 w 1363940"/>
                <a:gd name="connsiteY7" fmla="*/ 779492 h 866102"/>
                <a:gd name="connsiteX8" fmla="*/ 0 w 1363940"/>
                <a:gd name="connsiteY8" fmla="*/ 86610 h 86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40" h="866102">
                  <a:moveTo>
                    <a:pt x="0" y="86610"/>
                  </a:moveTo>
                  <a:cubicBezTo>
                    <a:pt x="0" y="38777"/>
                    <a:pt x="38777" y="0"/>
                    <a:pt x="86610" y="0"/>
                  </a:cubicBezTo>
                  <a:lnTo>
                    <a:pt x="1277330" y="0"/>
                  </a:lnTo>
                  <a:cubicBezTo>
                    <a:pt x="1325163" y="0"/>
                    <a:pt x="1363940" y="38777"/>
                    <a:pt x="1363940" y="86610"/>
                  </a:cubicBezTo>
                  <a:lnTo>
                    <a:pt x="1363940" y="779492"/>
                  </a:lnTo>
                  <a:cubicBezTo>
                    <a:pt x="1363940" y="827325"/>
                    <a:pt x="1325163" y="866102"/>
                    <a:pt x="1277330" y="866102"/>
                  </a:cubicBezTo>
                  <a:lnTo>
                    <a:pt x="86610" y="866102"/>
                  </a:lnTo>
                  <a:cubicBezTo>
                    <a:pt x="38777" y="866102"/>
                    <a:pt x="0" y="827325"/>
                    <a:pt x="0" y="779492"/>
                  </a:cubicBezTo>
                  <a:lnTo>
                    <a:pt x="0" y="86610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897" tIns="74897" rIns="74897" bIns="74897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Lucien Ginions </a:t>
              </a:r>
              <a:b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Responsable Achat IT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4AB7977-0502-C083-282E-2F755416FE3D}"/>
                </a:ext>
              </a:extLst>
            </p:cNvPr>
            <p:cNvSpPr/>
            <p:nvPr/>
          </p:nvSpPr>
          <p:spPr>
            <a:xfrm>
              <a:off x="616319" y="2766205"/>
              <a:ext cx="1363940" cy="866102"/>
            </a:xfrm>
            <a:prstGeom prst="roundRect">
              <a:avLst>
                <a:gd name="adj" fmla="val 10000"/>
              </a:avLst>
            </a:prstGeom>
            <a:solidFill>
              <a:srgbClr val="0E28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15B4A52-45A7-16E3-ABA6-FA841F790232}"/>
                </a:ext>
              </a:extLst>
            </p:cNvPr>
            <p:cNvSpPr/>
            <p:nvPr/>
          </p:nvSpPr>
          <p:spPr>
            <a:xfrm>
              <a:off x="767867" y="2910176"/>
              <a:ext cx="1363940" cy="866102"/>
            </a:xfrm>
            <a:custGeom>
              <a:avLst/>
              <a:gdLst>
                <a:gd name="connsiteX0" fmla="*/ 0 w 1363940"/>
                <a:gd name="connsiteY0" fmla="*/ 86610 h 866102"/>
                <a:gd name="connsiteX1" fmla="*/ 86610 w 1363940"/>
                <a:gd name="connsiteY1" fmla="*/ 0 h 866102"/>
                <a:gd name="connsiteX2" fmla="*/ 1277330 w 1363940"/>
                <a:gd name="connsiteY2" fmla="*/ 0 h 866102"/>
                <a:gd name="connsiteX3" fmla="*/ 1363940 w 1363940"/>
                <a:gd name="connsiteY3" fmla="*/ 86610 h 866102"/>
                <a:gd name="connsiteX4" fmla="*/ 1363940 w 1363940"/>
                <a:gd name="connsiteY4" fmla="*/ 779492 h 866102"/>
                <a:gd name="connsiteX5" fmla="*/ 1277330 w 1363940"/>
                <a:gd name="connsiteY5" fmla="*/ 866102 h 866102"/>
                <a:gd name="connsiteX6" fmla="*/ 86610 w 1363940"/>
                <a:gd name="connsiteY6" fmla="*/ 866102 h 866102"/>
                <a:gd name="connsiteX7" fmla="*/ 0 w 1363940"/>
                <a:gd name="connsiteY7" fmla="*/ 779492 h 866102"/>
                <a:gd name="connsiteX8" fmla="*/ 0 w 1363940"/>
                <a:gd name="connsiteY8" fmla="*/ 86610 h 86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40" h="866102">
                  <a:moveTo>
                    <a:pt x="0" y="86610"/>
                  </a:moveTo>
                  <a:cubicBezTo>
                    <a:pt x="0" y="38777"/>
                    <a:pt x="38777" y="0"/>
                    <a:pt x="86610" y="0"/>
                  </a:cubicBezTo>
                  <a:lnTo>
                    <a:pt x="1277330" y="0"/>
                  </a:lnTo>
                  <a:cubicBezTo>
                    <a:pt x="1325163" y="0"/>
                    <a:pt x="1363940" y="38777"/>
                    <a:pt x="1363940" y="86610"/>
                  </a:cubicBezTo>
                  <a:lnTo>
                    <a:pt x="1363940" y="779492"/>
                  </a:lnTo>
                  <a:cubicBezTo>
                    <a:pt x="1363940" y="827325"/>
                    <a:pt x="1325163" y="866102"/>
                    <a:pt x="1277330" y="866102"/>
                  </a:cubicBezTo>
                  <a:lnTo>
                    <a:pt x="86610" y="866102"/>
                  </a:lnTo>
                  <a:cubicBezTo>
                    <a:pt x="38777" y="866102"/>
                    <a:pt x="0" y="827325"/>
                    <a:pt x="0" y="779492"/>
                  </a:cubicBezTo>
                  <a:lnTo>
                    <a:pt x="0" y="86610"/>
                  </a:lnTo>
                  <a:close/>
                </a:path>
              </a:pathLst>
            </a:custGeom>
          </p:spPr>
          <p:style>
            <a:ln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897" tIns="74897" rIns="74897" bIns="74897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Boubou Traore</a:t>
              </a:r>
              <a:b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Ingénieur poste de travail</a:t>
              </a: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5A6E4A69-B8E5-504B-D16B-8B506B11E0B2}"/>
                </a:ext>
              </a:extLst>
            </p:cNvPr>
            <p:cNvSpPr/>
            <p:nvPr/>
          </p:nvSpPr>
          <p:spPr>
            <a:xfrm>
              <a:off x="2283357" y="2766205"/>
              <a:ext cx="1363940" cy="866102"/>
            </a:xfrm>
            <a:prstGeom prst="roundRect">
              <a:avLst>
                <a:gd name="adj" fmla="val 10000"/>
              </a:avLst>
            </a:prstGeom>
            <a:solidFill>
              <a:srgbClr val="0E28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7C96FF4-F78D-CDAF-B2A7-45BAC63ED5A5}"/>
                </a:ext>
              </a:extLst>
            </p:cNvPr>
            <p:cNvSpPr/>
            <p:nvPr/>
          </p:nvSpPr>
          <p:spPr>
            <a:xfrm>
              <a:off x="2434906" y="2910176"/>
              <a:ext cx="1363940" cy="866102"/>
            </a:xfrm>
            <a:custGeom>
              <a:avLst/>
              <a:gdLst>
                <a:gd name="connsiteX0" fmla="*/ 0 w 1363940"/>
                <a:gd name="connsiteY0" fmla="*/ 86610 h 866102"/>
                <a:gd name="connsiteX1" fmla="*/ 86610 w 1363940"/>
                <a:gd name="connsiteY1" fmla="*/ 0 h 866102"/>
                <a:gd name="connsiteX2" fmla="*/ 1277330 w 1363940"/>
                <a:gd name="connsiteY2" fmla="*/ 0 h 866102"/>
                <a:gd name="connsiteX3" fmla="*/ 1363940 w 1363940"/>
                <a:gd name="connsiteY3" fmla="*/ 86610 h 866102"/>
                <a:gd name="connsiteX4" fmla="*/ 1363940 w 1363940"/>
                <a:gd name="connsiteY4" fmla="*/ 779492 h 866102"/>
                <a:gd name="connsiteX5" fmla="*/ 1277330 w 1363940"/>
                <a:gd name="connsiteY5" fmla="*/ 866102 h 866102"/>
                <a:gd name="connsiteX6" fmla="*/ 86610 w 1363940"/>
                <a:gd name="connsiteY6" fmla="*/ 866102 h 866102"/>
                <a:gd name="connsiteX7" fmla="*/ 0 w 1363940"/>
                <a:gd name="connsiteY7" fmla="*/ 779492 h 866102"/>
                <a:gd name="connsiteX8" fmla="*/ 0 w 1363940"/>
                <a:gd name="connsiteY8" fmla="*/ 86610 h 86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40" h="866102">
                  <a:moveTo>
                    <a:pt x="0" y="86610"/>
                  </a:moveTo>
                  <a:cubicBezTo>
                    <a:pt x="0" y="38777"/>
                    <a:pt x="38777" y="0"/>
                    <a:pt x="86610" y="0"/>
                  </a:cubicBezTo>
                  <a:lnTo>
                    <a:pt x="1277330" y="0"/>
                  </a:lnTo>
                  <a:cubicBezTo>
                    <a:pt x="1325163" y="0"/>
                    <a:pt x="1363940" y="38777"/>
                    <a:pt x="1363940" y="86610"/>
                  </a:cubicBezTo>
                  <a:lnTo>
                    <a:pt x="1363940" y="779492"/>
                  </a:lnTo>
                  <a:cubicBezTo>
                    <a:pt x="1363940" y="827325"/>
                    <a:pt x="1325163" y="866102"/>
                    <a:pt x="1277330" y="866102"/>
                  </a:cubicBezTo>
                  <a:lnTo>
                    <a:pt x="86610" y="866102"/>
                  </a:lnTo>
                  <a:cubicBezTo>
                    <a:pt x="38777" y="866102"/>
                    <a:pt x="0" y="827325"/>
                    <a:pt x="0" y="779492"/>
                  </a:cubicBezTo>
                  <a:lnTo>
                    <a:pt x="0" y="86610"/>
                  </a:lnTo>
                  <a:close/>
                </a:path>
              </a:pathLst>
            </a:custGeom>
          </p:spPr>
          <p:style>
            <a:ln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897" tIns="74897" rIns="74897" bIns="74897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Loïc Verplancke</a:t>
              </a:r>
              <a:b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Logisticien</a:t>
              </a: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CB2278A1-F313-793E-F6AB-43B4783F3C0E}"/>
                </a:ext>
              </a:extLst>
            </p:cNvPr>
            <p:cNvSpPr/>
            <p:nvPr/>
          </p:nvSpPr>
          <p:spPr>
            <a:xfrm>
              <a:off x="3950396" y="2766205"/>
              <a:ext cx="1363940" cy="866102"/>
            </a:xfrm>
            <a:prstGeom prst="roundRect">
              <a:avLst>
                <a:gd name="adj" fmla="val 10000"/>
              </a:avLst>
            </a:prstGeom>
            <a:solidFill>
              <a:srgbClr val="0E28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9694DD9E-F88E-B3DF-1E4A-BE51EEB8B917}"/>
                </a:ext>
              </a:extLst>
            </p:cNvPr>
            <p:cNvSpPr/>
            <p:nvPr/>
          </p:nvSpPr>
          <p:spPr>
            <a:xfrm>
              <a:off x="4101945" y="2910176"/>
              <a:ext cx="1363940" cy="866102"/>
            </a:xfrm>
            <a:custGeom>
              <a:avLst/>
              <a:gdLst>
                <a:gd name="connsiteX0" fmla="*/ 0 w 1363940"/>
                <a:gd name="connsiteY0" fmla="*/ 86610 h 866102"/>
                <a:gd name="connsiteX1" fmla="*/ 86610 w 1363940"/>
                <a:gd name="connsiteY1" fmla="*/ 0 h 866102"/>
                <a:gd name="connsiteX2" fmla="*/ 1277330 w 1363940"/>
                <a:gd name="connsiteY2" fmla="*/ 0 h 866102"/>
                <a:gd name="connsiteX3" fmla="*/ 1363940 w 1363940"/>
                <a:gd name="connsiteY3" fmla="*/ 86610 h 866102"/>
                <a:gd name="connsiteX4" fmla="*/ 1363940 w 1363940"/>
                <a:gd name="connsiteY4" fmla="*/ 779492 h 866102"/>
                <a:gd name="connsiteX5" fmla="*/ 1277330 w 1363940"/>
                <a:gd name="connsiteY5" fmla="*/ 866102 h 866102"/>
                <a:gd name="connsiteX6" fmla="*/ 86610 w 1363940"/>
                <a:gd name="connsiteY6" fmla="*/ 866102 h 866102"/>
                <a:gd name="connsiteX7" fmla="*/ 0 w 1363940"/>
                <a:gd name="connsiteY7" fmla="*/ 779492 h 866102"/>
                <a:gd name="connsiteX8" fmla="*/ 0 w 1363940"/>
                <a:gd name="connsiteY8" fmla="*/ 86610 h 86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40" h="866102">
                  <a:moveTo>
                    <a:pt x="0" y="86610"/>
                  </a:moveTo>
                  <a:cubicBezTo>
                    <a:pt x="0" y="38777"/>
                    <a:pt x="38777" y="0"/>
                    <a:pt x="86610" y="0"/>
                  </a:cubicBezTo>
                  <a:lnTo>
                    <a:pt x="1277330" y="0"/>
                  </a:lnTo>
                  <a:cubicBezTo>
                    <a:pt x="1325163" y="0"/>
                    <a:pt x="1363940" y="38777"/>
                    <a:pt x="1363940" y="86610"/>
                  </a:cubicBezTo>
                  <a:lnTo>
                    <a:pt x="1363940" y="779492"/>
                  </a:lnTo>
                  <a:cubicBezTo>
                    <a:pt x="1363940" y="827325"/>
                    <a:pt x="1325163" y="866102"/>
                    <a:pt x="1277330" y="866102"/>
                  </a:cubicBezTo>
                  <a:lnTo>
                    <a:pt x="86610" y="866102"/>
                  </a:lnTo>
                  <a:cubicBezTo>
                    <a:pt x="38777" y="866102"/>
                    <a:pt x="0" y="827325"/>
                    <a:pt x="0" y="779492"/>
                  </a:cubicBezTo>
                  <a:lnTo>
                    <a:pt x="0" y="86610"/>
                  </a:lnTo>
                  <a:close/>
                </a:path>
              </a:pathLst>
            </a:custGeom>
          </p:spPr>
          <p:style>
            <a:ln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897" tIns="74897" rIns="74897" bIns="74897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Tiago Gomes</a:t>
              </a:r>
              <a:b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3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Technicien Supply IT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89DEB0EA-9A09-5EA9-ACDC-0A66BF3DEA01}"/>
              </a:ext>
            </a:extLst>
          </p:cNvPr>
          <p:cNvSpPr txBox="1"/>
          <p:nvPr/>
        </p:nvSpPr>
        <p:spPr>
          <a:xfrm>
            <a:off x="5790441" y="1929659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✔️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17 Plateformes logistiques</a:t>
            </a:r>
          </a:p>
          <a:p>
            <a:pPr algn="l">
              <a:buNone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✔️ </a:t>
            </a:r>
            <a:r>
              <a:rPr lang="fr-FR" sz="1800" b="1" dirty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Plus de 1000 points de vente et partenaires</a:t>
            </a:r>
          </a:p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✔️ </a:t>
            </a:r>
            <a:r>
              <a:rPr lang="fr-FR" sz="1800" b="1" dirty="0">
                <a:solidFill>
                  <a:prstClr val="white">
                    <a:lumMod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Plus de 4800 collaborateurs dans toute la France</a:t>
            </a:r>
          </a:p>
          <a:p>
            <a:endParaRPr lang="fr-FR" dirty="0"/>
          </a:p>
        </p:txBody>
      </p:sp>
      <p:pic>
        <p:nvPicPr>
          <p:cNvPr id="44" name="Image 43" descr="Une image contenant logo, text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A35328AE-DA34-640E-BD53-FEA9B9753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53" y="3443722"/>
            <a:ext cx="1363940" cy="687714"/>
          </a:xfrm>
          <a:prstGeom prst="rect">
            <a:avLst/>
          </a:prstGeom>
        </p:spPr>
      </p:pic>
      <p:pic>
        <p:nvPicPr>
          <p:cNvPr id="48" name="Image 47" descr="Une image contenant Graphiqu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A88E155C-220F-B081-752A-0A29EB4B74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09" y="3283466"/>
            <a:ext cx="1882570" cy="768937"/>
          </a:xfrm>
          <a:prstGeom prst="rect">
            <a:avLst/>
          </a:prstGeom>
        </p:spPr>
      </p:pic>
      <p:pic>
        <p:nvPicPr>
          <p:cNvPr id="50" name="Image 49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9643F1E1-036A-5929-5E13-984D4A43A9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91" y="3088879"/>
            <a:ext cx="1257693" cy="125769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EB7BBF4-A256-47B5-6079-EE943FFA14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41" y="3397159"/>
            <a:ext cx="1051974" cy="862619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06D6C0FC-B61F-B548-BBDA-D515A0ED1AD0}"/>
              </a:ext>
            </a:extLst>
          </p:cNvPr>
          <p:cNvSpPr txBox="1"/>
          <p:nvPr/>
        </p:nvSpPr>
        <p:spPr>
          <a:xfrm>
            <a:off x="250188" y="4450649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Équipe de la Supply Chain IT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CAF26-CC79-F5D7-8DC9-C4304ACBF0CD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793F51B-8221-50E4-478E-8AD362EEA3AC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7985F7F-EEBD-8B04-E27C-0ACF621B1D1E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A2ED454-47FB-55D2-9115-F814069F001A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950C69D-2D56-FA64-7855-68BAA6B09A6C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A765343-24C0-1DC6-5B70-034F1E52538D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B28601E-3F96-D138-BE99-348295F30C9B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F6CDAA-B91E-A772-D7FA-9CC6B97C77B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00CB4-7FF3-91B6-0093-B9245F580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D49B49-5D68-9744-6F01-AD7591C77963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D5C045-E663-FB4F-1F2D-A67133D8FE2F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552209-708B-FEA7-0B39-F1E10D6ACC82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6D5AFA-E3E3-5E01-9496-E8391DD75FD0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511CBE-4960-DDA7-A95E-3E61FC76CAFC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4F3DA8-7EED-2EA0-61F7-1928F2A7E418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15F1CB-475F-BF65-4F97-B368242D1902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11F27BAF-D5B7-85A1-2DCB-D908A97E1D08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88557577-D8B9-EE7E-A7D1-812838147FE9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C4D71-75BF-64B6-2F67-A4583731107F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01C88E-8E37-5A85-BB3A-6528DE8C8DF5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127B1F60-A6E8-BB7E-EDFD-9C5A9C407564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C79FE18C-F7D6-F514-3296-6DF4BE20D707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69A254F3-90F5-B6E1-55B6-7A7C2F28F36F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3019ED-46C3-0905-09C1-8CD8F855B6C8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DFD682-6EB1-FA3C-763F-712500EE5C3D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D5C2A43E-B71D-2EFE-F86E-C109630FA1B4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90D5F3D4-6433-6E61-7F54-E06C48291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BC88EEBF-0EA5-1205-1190-7DE4F94F5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205AFE64-7245-F733-8F7A-B9CE7616F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EC277883-A53C-2F22-88BF-D41D07A40812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D4B127CC-A2C5-B300-A4F8-C67D43A2ACB4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9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B9023087-35AE-CBB0-2C4F-804049E816A1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 descr="Une image contenant cercle, capture d’écran, vitesse, conception&#10;&#10;Le contenu généré par l’IA peut être incorrect.">
            <a:extLst>
              <a:ext uri="{FF2B5EF4-FFF2-40B4-BE49-F238E27FC236}">
                <a16:creationId xmlns:a16="http://schemas.microsoft.com/office/drawing/2014/main" id="{4EC62107-C8F2-0538-2420-3C4F341333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508" y="-37762"/>
            <a:ext cx="682941" cy="62058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FA58420-EB8C-BFE3-3B3C-105692C1B2A2}"/>
              </a:ext>
            </a:extLst>
          </p:cNvPr>
          <p:cNvSpPr txBox="1"/>
          <p:nvPr/>
        </p:nvSpPr>
        <p:spPr>
          <a:xfrm>
            <a:off x="125957" y="975326"/>
            <a:ext cx="75907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BTS Services Informatiques aux Organisations </a:t>
            </a:r>
          </a:p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 A solutions d'Infrastructure, Systèmes et Réseaux (SIO SISR)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5F9A31-9778-ACB1-57DF-BDB76BACC284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A734F8-86C6-5910-2716-6AF3DAC69061}"/>
              </a:ext>
            </a:extLst>
          </p:cNvPr>
          <p:cNvSpPr txBox="1"/>
          <p:nvPr/>
        </p:nvSpPr>
        <p:spPr>
          <a:xfrm>
            <a:off x="7822399" y="1980125"/>
            <a:ext cx="4331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85000"/>
                  </a:schemeClr>
                </a:solidFill>
              </a:rPr>
              <a:t>Accès à la formation :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Détention d'un baccalauréat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Détention d'un titre de la même valeur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Sur dossier</a:t>
            </a:r>
          </a:p>
          <a:p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400" b="1" dirty="0">
                <a:solidFill>
                  <a:schemeClr val="bg1">
                    <a:lumMod val="85000"/>
                  </a:schemeClr>
                </a:solidFill>
              </a:rPr>
              <a:t>Objectif de la formation : 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Acquérir les bases de l'informatique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Développer des compétences pour 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  participer à des projets informatiques</a:t>
            </a:r>
          </a:p>
          <a:p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400" b="1" dirty="0">
                <a:solidFill>
                  <a:schemeClr val="bg1">
                    <a:lumMod val="85000"/>
                  </a:schemeClr>
                </a:solidFill>
              </a:rPr>
              <a:t>Débouchés professionnels :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Technicien infrastructure informatique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Technicien de maintenance en         	   informatique</a:t>
            </a:r>
          </a:p>
          <a:p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	- Poursuite d'études</a:t>
            </a:r>
          </a:p>
        </p:txBody>
      </p:sp>
      <p:pic>
        <p:nvPicPr>
          <p:cNvPr id="21" name="Image 20" descr="Une image contenant Graphique, Caractère coloré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B0D3607-A7A6-75AA-6F7F-E09993E1067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07" y="737597"/>
            <a:ext cx="1078974" cy="7326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FA1655-95C8-5D88-B0C9-F42D8014196C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05779E6-4324-A636-CD32-D39F34C9E9D1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346B143-47D3-E8ED-585D-4E77BD887215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185488C-33F4-D01A-B87D-9B520F75592E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F701C72-DBDB-C55C-DAF6-042E8BEDD6D0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563E59D-DF12-82BB-82CE-153442D0D8FE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249681D-0F2E-E1C0-907C-1F60D7F7B656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F2D7AD-C472-79E2-5DE9-402A13BCBB8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D3B1F016-CC50-23E3-C880-82E94D0ED934}"/>
              </a:ext>
            </a:extLst>
          </p:cNvPr>
          <p:cNvSpPr txBox="1"/>
          <p:nvPr/>
        </p:nvSpPr>
        <p:spPr>
          <a:xfrm>
            <a:off x="157821" y="1940036"/>
            <a:ext cx="68180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Bloc 1 - Support et mise à disposition de services informatiques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-  Assistances aux utilisateurs 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	-  Installation et maintenance de postes clients</a:t>
            </a:r>
          </a:p>
          <a:p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Bloc 2 - Administration des systèmes et des réseaux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-  Gestion des infrastructures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Sécurisation des accès</a:t>
            </a:r>
          </a:p>
          <a:p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Bloc 3 - Cybersécurité des services informatiques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Analyse des risques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	-  Mise en œuvre de la sécurité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</p:txBody>
      </p:sp>
      <p:pic>
        <p:nvPicPr>
          <p:cNvPr id="50" name="Image 49" descr="Une image contenant noir, obscurité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C732A861-95ED-2E2A-208B-1F8E5A5725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88" y="4532613"/>
            <a:ext cx="709612" cy="709612"/>
          </a:xfrm>
          <a:prstGeom prst="rect">
            <a:avLst/>
          </a:prstGeom>
        </p:spPr>
      </p:pic>
      <p:pic>
        <p:nvPicPr>
          <p:cNvPr id="51" name="Image 50" descr="Une image contenant Police, Graphique, logo, cercle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F2D72A7F-AF16-7129-2322-3D785A159D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38" y="3429000"/>
            <a:ext cx="615769" cy="615769"/>
          </a:xfrm>
          <a:prstGeom prst="rect">
            <a:avLst/>
          </a:prstGeom>
        </p:spPr>
      </p:pic>
      <p:pic>
        <p:nvPicPr>
          <p:cNvPr id="52" name="Image 51">
            <a:hlinkClick r:id="rId17"/>
            <a:extLst>
              <a:ext uri="{FF2B5EF4-FFF2-40B4-BE49-F238E27FC236}">
                <a16:creationId xmlns:a16="http://schemas.microsoft.com/office/drawing/2014/main" id="{8FBDDB12-B27E-0C95-848D-5D9781E52E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2538" y="2371345"/>
            <a:ext cx="1186746" cy="454105"/>
          </a:xfrm>
          <a:prstGeom prst="rect">
            <a:avLst/>
          </a:prstGeom>
        </p:spPr>
      </p:pic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BFEFF6E9-9183-8DE5-7F2D-7BDC5570C1C2}"/>
              </a:ext>
            </a:extLst>
          </p:cNvPr>
          <p:cNvSpPr/>
          <p:nvPr/>
        </p:nvSpPr>
        <p:spPr>
          <a:xfrm rot="16200000">
            <a:off x="9754300" y="-292715"/>
            <a:ext cx="347977" cy="4211780"/>
          </a:xfrm>
          <a:prstGeom prst="rightBrace">
            <a:avLst>
              <a:gd name="adj1" fmla="val 49392"/>
              <a:gd name="adj2" fmla="val 51131"/>
            </a:avLst>
          </a:prstGeom>
          <a:solidFill>
            <a:srgbClr val="2D343F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58EC3-3006-D022-B05D-1890598E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B7DF01-B93B-575E-160C-B2734E55699E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FB85C3-FB8B-548D-93B5-68DCBEF7E3BC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B4458C-968A-DE0B-0B86-A8BC1007DD86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F93EBFF-485B-4E76-0B08-E006FAA99B4D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D6D3E6-7F23-CA2A-93F0-DBD298DBA7E6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B0C9674-C369-48CB-E5BC-420961B101A6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3BA6AA4-4A20-8042-B0AB-69EEFE91909F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D2B9D266-347E-3747-27E7-80C9C1C0FD84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99F111AC-76F6-CB6D-864C-064A5098FAEA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9DC39-4B4C-64AF-2E13-04371475702F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AC4654-02BC-7D30-76E8-D06D2514D6CD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EA630E0C-C087-83D5-C5BC-9C047C2E2543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72419032-1CCF-C493-87C4-89AC12BA7400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EF1A10AA-5636-13AF-F44C-46C08A8F3BF1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AD4FD1-2AFB-741A-0FA9-6E695411F4F5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C2783C-0536-6753-2459-587D225DEDA7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A240814E-71A7-3307-C2A8-77BFA61C8AAE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FE1F4F82-96BE-68DA-BC20-5377DAB5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2358CCAD-A510-A3DC-8765-F71FBFB01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8CB5BC6D-B117-C5BF-FDD1-354E77A5B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81FDD227-92DB-91CF-6D47-6DE67FD745A6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D001006A-C63F-2019-E760-6D1C6E415B2F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9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CB0C1683-5B9D-0987-30B6-643CF5719664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87DBB6FA-8614-85C9-FF50-01946BB55BA5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8C27C3-AA43-1685-41B2-32E05C1AB2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185" y="1354564"/>
            <a:ext cx="3564937" cy="50795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1572BB-DAEE-E47F-2D28-D5B1C6EB8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0257" y="620585"/>
            <a:ext cx="3354786" cy="28697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90B858-7A1B-9B5A-E976-77442012F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3643" y="696186"/>
            <a:ext cx="3402736" cy="36449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7196B9-6846-0BCB-F717-29C895E9F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3119" y="1894808"/>
            <a:ext cx="4073418" cy="4673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AB0561-3980-A07F-D46D-A549A32536EB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BFFBE3-AD7B-9D95-FF71-17BAE9EB226B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E4F981-16B6-4DFD-6FCE-95E114956416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B4CD9F-35E0-2039-FB7A-994416DEBABA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E54099-06C7-D804-1BDC-EFE7EA3A8D7A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DCAD2F-00A4-7987-B8EA-3B547BE130BF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CA10AF-9ACC-05E2-3250-53ECF8B3A067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708E8C1-4F84-12C8-12FC-367CE6BCD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356C0-3505-D655-E11C-80B4087C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1BEA47-B9A4-0289-9FD6-78F00BEFADA5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8D2B8A-AEB5-63D6-5626-612C40311CF7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B9FD62-E919-3E44-BD10-75E84BD4CAA4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53EE33-E472-25F8-F08C-1C9B108EE0DF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59E37C-7946-70E5-06EF-B22825165C14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9200CE-BB9B-6FD1-32B2-E4E9CB3E244A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14E405-EA35-2620-878C-9BD65455228C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374BB788-4AA1-2EAB-A90F-5773CC2E3A6D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5297436D-D4F9-61F8-D46C-159A768CA985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091006-C771-5B1E-31D0-F8E9F0F05F5A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408C77-DE4B-D427-1288-17F3458CC2B5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DD3F0B5E-25C7-D857-35AA-A9F66181BB64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56EF2365-314D-34BC-8AD1-0F3942AE9FBC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68600B7B-067B-EF2F-44F4-555FAD7D9E0D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93434C-8715-6AEB-19A6-A6D18AD7492D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BE4786-C103-D0A8-B68C-4D8D2D0CD614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D2BD870E-B7C3-14AA-2A0D-756226F3D6ED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BB63B031-4544-B1D3-E2A2-DB070F621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64C52FB8-0344-BE4E-8E07-434182B6A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377A63C3-9991-2D70-9270-2F4499CA1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8D83A4E8-6200-598D-CCB3-24DD8C21A728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67EB2C89-4703-2034-A7D6-08BD2B7D0C47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9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41111155-62AD-8DA3-7A0F-CDCC00DB13B2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 descr="Une image contenant cercle, capture d’écran, vitesse, conception&#10;&#10;Le contenu généré par l’IA peut être incorrect.">
            <a:extLst>
              <a:ext uri="{FF2B5EF4-FFF2-40B4-BE49-F238E27FC236}">
                <a16:creationId xmlns:a16="http://schemas.microsoft.com/office/drawing/2014/main" id="{D685B862-81A7-8074-A5DA-A72118705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508" y="-37762"/>
            <a:ext cx="682941" cy="6205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60F061-3106-85F2-107E-71DF63657C45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38DF27-ADF0-7098-3F5C-617EDD18738F}"/>
              </a:ext>
            </a:extLst>
          </p:cNvPr>
          <p:cNvSpPr txBox="1"/>
          <p:nvPr/>
        </p:nvSpPr>
        <p:spPr>
          <a:xfrm>
            <a:off x="1182648" y="1090612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Formations en autonomie :</a:t>
            </a:r>
          </a:p>
        </p:txBody>
      </p:sp>
      <p:pic>
        <p:nvPicPr>
          <p:cNvPr id="19" name="Image 18" descr="Une image contenant Police, texte, Graphique, graphisme">
            <a:extLst>
              <a:ext uri="{FF2B5EF4-FFF2-40B4-BE49-F238E27FC236}">
                <a16:creationId xmlns:a16="http://schemas.microsoft.com/office/drawing/2014/main" id="{366FA15C-6A6E-EB07-F585-F343B2048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19" y="4308743"/>
            <a:ext cx="3181995" cy="877701"/>
          </a:xfrm>
          <a:prstGeom prst="rect">
            <a:avLst/>
          </a:prstGeom>
        </p:spPr>
      </p:pic>
      <p:pic>
        <p:nvPicPr>
          <p:cNvPr id="21" name="Image 20" descr="Une image contenant capture d’écran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C213489D-7EF9-CBAA-E9F4-CE2384140C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33" y="4129073"/>
            <a:ext cx="1237039" cy="1237039"/>
          </a:xfrm>
          <a:prstGeom prst="rect">
            <a:avLst/>
          </a:prstGeom>
        </p:spPr>
      </p:pic>
      <p:pic>
        <p:nvPicPr>
          <p:cNvPr id="23" name="Image 22" descr="Une image contenant clipart, dessin humoristique, Graphique, illustration&#10;&#10;Le contenu généré par l’IA peut être incorrect.">
            <a:extLst>
              <a:ext uri="{FF2B5EF4-FFF2-40B4-BE49-F238E27FC236}">
                <a16:creationId xmlns:a16="http://schemas.microsoft.com/office/drawing/2014/main" id="{553BDBD5-C8D1-069D-F1A3-59419CC92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90" y="4129074"/>
            <a:ext cx="1237038" cy="1237038"/>
          </a:xfrm>
          <a:prstGeom prst="rect">
            <a:avLst/>
          </a:prstGeom>
        </p:spPr>
      </p:pic>
      <p:pic>
        <p:nvPicPr>
          <p:cNvPr id="36" name="Image 35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67005BBF-8F2D-B532-3AD7-947415A66D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49" y="1734867"/>
            <a:ext cx="1221182" cy="1392696"/>
          </a:xfrm>
          <a:prstGeom prst="rect">
            <a:avLst/>
          </a:prstGeom>
        </p:spPr>
      </p:pic>
      <p:pic>
        <p:nvPicPr>
          <p:cNvPr id="39" name="Image 38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2A2744E4-BD1B-BBC6-6468-D83B2A8748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06" y="1491888"/>
            <a:ext cx="2202293" cy="1817357"/>
          </a:xfrm>
          <a:prstGeom prst="rect">
            <a:avLst/>
          </a:prstGeom>
        </p:spPr>
      </p:pic>
      <p:pic>
        <p:nvPicPr>
          <p:cNvPr id="41" name="Image 40" descr="Une image contenant Emblème, symbole, logo, Marque&#10;&#10;Le contenu généré par l’IA peut être incorrect.">
            <a:extLst>
              <a:ext uri="{FF2B5EF4-FFF2-40B4-BE49-F238E27FC236}">
                <a16:creationId xmlns:a16="http://schemas.microsoft.com/office/drawing/2014/main" id="{0B01BEA7-2226-8156-C16E-1637193FCD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60" y="1740493"/>
            <a:ext cx="1440396" cy="144039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579BDAE-8C84-64E1-3845-4048F6B9C615}"/>
              </a:ext>
            </a:extLst>
          </p:cNvPr>
          <p:cNvSpPr txBox="1"/>
          <p:nvPr/>
        </p:nvSpPr>
        <p:spPr>
          <a:xfrm>
            <a:off x="1182648" y="3476465"/>
            <a:ext cx="39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Formations en entreprise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B0D16-1707-AD37-730A-EB5F248D20A5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DEE70F-0B11-D54D-4808-D9CE29EB7693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1198D8-CE5D-C6D9-3EE5-6211FB50F174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1A69C98-C7E8-EBC1-CBB4-0919EBEE0374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2549F55-43D7-DD03-B9BE-91DE0D51CF73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8BBE22B-3676-E11B-D3E9-CD081D484EFB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22B03B7-2080-7338-7C08-3DA401AC7FD7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788541-678C-4D87-946C-35B1B5A4EF9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18F8D-4AF1-BAD2-AE87-BD0BDC0A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6563C0-8AEE-BC5C-B14C-A740B3FDBC9A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F74007-A93F-433B-7AEF-21C2FC5BA8DD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2FF509-940B-24E6-5B0B-122232DFE8DC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C94DF3-2A08-8515-5667-B03FF1F52F93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1AF957-71B9-5C3C-6A7F-AAC089C82DA5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84DFDD-5536-7079-80A7-441A7684DBF4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6D474BF-53C2-260A-E75F-FC9D7A84A662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E7E127A1-D61F-F901-B62D-DC4A1778DD3C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5265A300-2D3A-7434-BEC9-813BF6663705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8C99F-C186-C3F6-5222-01A1A935DDA3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9A457-FF21-BFD9-2546-E8B0C1757CE7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F3665FDE-6C81-4D69-BDDC-2B3511C013E8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681CD16F-F680-F070-5234-483C365A15ED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B15B2D59-C3A7-3CD4-B112-D77D0FE6F774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4E18BE-0797-4915-8469-8502D25163E1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2EABFC-A5CF-A0E7-0A85-93208AA3C36A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C72FD86B-FE08-B28B-7DE8-655D26626329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33603C14-A3B2-D6C0-BDE4-0E52B756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D6599E39-5754-0697-2DEA-064A97A13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68AB80D4-F9D7-E28A-0108-9B1D4C99D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447F4D24-87AE-9B64-0363-E7EF52AF65BE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6730A669-EFCC-D08A-2130-AC28DC0E93F0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9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57CE2C37-FC81-C944-7C80-AA232381D27C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 descr="Une image contenant cercle, capture d’écran, vitesse, conception&#10;&#10;Le contenu généré par l’IA peut être incorrect.">
            <a:extLst>
              <a:ext uri="{FF2B5EF4-FFF2-40B4-BE49-F238E27FC236}">
                <a16:creationId xmlns:a16="http://schemas.microsoft.com/office/drawing/2014/main" id="{E09FFE36-EFC9-DC49-81C5-5EE1873D1B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508" y="-37762"/>
            <a:ext cx="682941" cy="6205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462B1E-FA36-1582-6002-DFDD64D20D1E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BA58B-DAE1-1681-4519-B36CE0E5C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820" y="471827"/>
            <a:ext cx="3016360" cy="48844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56E9A3-618E-3567-EA80-36A1D12E19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4638" y="924501"/>
            <a:ext cx="2791743" cy="55683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16D9F6-549F-35D9-9B6B-073705B12B69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488C3A-65BA-C5E2-8C94-74AE6619C468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69FA10-27FB-B0E7-607C-1460BDC43AB9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341DED-8C00-FE32-B2A5-56764723D910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D6401D-4034-4CAF-E876-FAF58EA85E94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271E00-5165-BE96-A0B2-4D93DD601B6E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1445CAD-EA3A-C430-29EA-1DDD701B8C9B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28D573-A96E-37A9-1450-3FEE85445F6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7CBE567-1A55-4EAE-A3C4-3970F9B3D9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5619" y="924501"/>
            <a:ext cx="2645027" cy="42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138AD-4008-55AC-769F-A806956F6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254C4C-0772-8895-D052-AB45737228FC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D8B5A6-EFE8-CD77-A26E-E15843ABDF1F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7C840A-95F8-7F85-44CE-CBD84F990E4F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38B475A-132D-74D9-A3E8-32C6309ADA41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E410A1-807F-66C6-ADDB-A79BC4190E42}"/>
              </a:ext>
            </a:extLst>
          </p:cNvPr>
          <p:cNvSpPr txBox="1"/>
          <p:nvPr/>
        </p:nvSpPr>
        <p:spPr>
          <a:xfrm>
            <a:off x="8609110" y="79360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AB1362-2350-ED0A-6DC4-9CD1357F1EA4}"/>
              </a:ext>
            </a:extLst>
          </p:cNvPr>
          <p:cNvSpPr txBox="1"/>
          <p:nvPr/>
        </p:nvSpPr>
        <p:spPr>
          <a:xfrm>
            <a:off x="9663430" y="79360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695ED8E-7627-712C-CECE-45EF2A6BCF7D}"/>
              </a:ext>
            </a:extLst>
          </p:cNvPr>
          <p:cNvSpPr txBox="1"/>
          <p:nvPr/>
        </p:nvSpPr>
        <p:spPr>
          <a:xfrm>
            <a:off x="10825824" y="79360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e 6" descr="Élément décoratif">
            <a:extLst>
              <a:ext uri="{FF2B5EF4-FFF2-40B4-BE49-F238E27FC236}">
                <a16:creationId xmlns:a16="http://schemas.microsoft.com/office/drawing/2014/main" id="{F56EC0BE-AF61-EBFD-99F5-B168668AF586}"/>
              </a:ext>
            </a:extLst>
          </p:cNvPr>
          <p:cNvGrpSpPr/>
          <p:nvPr/>
        </p:nvGrpSpPr>
        <p:grpSpPr>
          <a:xfrm>
            <a:off x="76200" y="71437"/>
            <a:ext cx="1371600" cy="1019175"/>
            <a:chOff x="0" y="0"/>
            <a:chExt cx="1369609" cy="1600200"/>
          </a:xfrm>
        </p:grpSpPr>
        <p:sp>
          <p:nvSpPr>
            <p:cNvPr id="8" name="Rectangle 1">
              <a:extLst>
                <a:ext uri="{FF2B5EF4-FFF2-40B4-BE49-F238E27FC236}">
                  <a16:creationId xmlns:a16="http://schemas.microsoft.com/office/drawing/2014/main" id="{7ABE9F79-558F-1F6C-ADFA-F0518EDB145D}"/>
                </a:ext>
              </a:extLst>
            </p:cNvPr>
            <p:cNvSpPr/>
            <p:nvPr/>
          </p:nvSpPr>
          <p:spPr>
            <a:xfrm>
              <a:off x="0" y="0"/>
              <a:ext cx="347472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F5EFFE-F113-4CEA-0E27-672F59AC85A4}"/>
                </a:ext>
              </a:extLst>
            </p:cNvPr>
            <p:cNvSpPr/>
            <p:nvPr/>
          </p:nvSpPr>
          <p:spPr>
            <a:xfrm>
              <a:off x="341863" y="0"/>
              <a:ext cx="342900" cy="12572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F7AA4B-9197-7288-E3B7-DD5BF9443191}"/>
                </a:ext>
              </a:extLst>
            </p:cNvPr>
            <p:cNvSpPr/>
            <p:nvPr/>
          </p:nvSpPr>
          <p:spPr>
            <a:xfrm>
              <a:off x="679238" y="0"/>
              <a:ext cx="342900" cy="800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 4">
              <a:extLst>
                <a:ext uri="{FF2B5EF4-FFF2-40B4-BE49-F238E27FC236}">
                  <a16:creationId xmlns:a16="http://schemas.microsoft.com/office/drawing/2014/main" id="{30EA0004-9A22-C51D-23DD-955F64298B67}"/>
                </a:ext>
              </a:extLst>
            </p:cNvPr>
            <p:cNvSpPr/>
            <p:nvPr/>
          </p:nvSpPr>
          <p:spPr>
            <a:xfrm>
              <a:off x="1022137" y="0"/>
              <a:ext cx="347472" cy="342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 descr="Élément décoratif">
            <a:extLst>
              <a:ext uri="{FF2B5EF4-FFF2-40B4-BE49-F238E27FC236}">
                <a16:creationId xmlns:a16="http://schemas.microsoft.com/office/drawing/2014/main" id="{D552C73A-34F8-DF10-E4F6-9D03018C4610}"/>
              </a:ext>
            </a:extLst>
          </p:cNvPr>
          <p:cNvGrpSpPr/>
          <p:nvPr/>
        </p:nvGrpSpPr>
        <p:grpSpPr>
          <a:xfrm rot="10800000">
            <a:off x="10745861" y="5910262"/>
            <a:ext cx="1378170" cy="895350"/>
            <a:chOff x="20933" y="2"/>
            <a:chExt cx="1376169" cy="1405783"/>
          </a:xfrm>
        </p:grpSpPr>
        <p:sp>
          <p:nvSpPr>
            <p:cNvPr id="25" name="Rectangle 1">
              <a:extLst>
                <a:ext uri="{FF2B5EF4-FFF2-40B4-BE49-F238E27FC236}">
                  <a16:creationId xmlns:a16="http://schemas.microsoft.com/office/drawing/2014/main" id="{1C113AC4-E620-10BD-AC9D-AD21BB2393E1}"/>
                </a:ext>
              </a:extLst>
            </p:cNvPr>
            <p:cNvSpPr/>
            <p:nvPr/>
          </p:nvSpPr>
          <p:spPr>
            <a:xfrm>
              <a:off x="20933" y="2"/>
              <a:ext cx="347472" cy="1405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2C8DED-4549-B30C-E038-D7142E6B2258}"/>
                </a:ext>
              </a:extLst>
            </p:cNvPr>
            <p:cNvSpPr/>
            <p:nvPr/>
          </p:nvSpPr>
          <p:spPr>
            <a:xfrm>
              <a:off x="363831" y="3563"/>
              <a:ext cx="342900" cy="981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DD24E0-DE04-FE64-82DE-5278EED5BC9F}"/>
                </a:ext>
              </a:extLst>
            </p:cNvPr>
            <p:cNvSpPr/>
            <p:nvPr/>
          </p:nvSpPr>
          <p:spPr>
            <a:xfrm>
              <a:off x="706731" y="2"/>
              <a:ext cx="342900" cy="583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8" name="Rectangle 4">
              <a:extLst>
                <a:ext uri="{FF2B5EF4-FFF2-40B4-BE49-F238E27FC236}">
                  <a16:creationId xmlns:a16="http://schemas.microsoft.com/office/drawing/2014/main" id="{99E0546E-69E0-A2D0-A1E0-D704830C56D9}"/>
                </a:ext>
              </a:extLst>
            </p:cNvPr>
            <p:cNvSpPr/>
            <p:nvPr/>
          </p:nvSpPr>
          <p:spPr>
            <a:xfrm>
              <a:off x="1049630" y="3561"/>
              <a:ext cx="347472" cy="3429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pic>
        <p:nvPicPr>
          <p:cNvPr id="29" name="Graphique 8" descr="Monde">
            <a:extLst>
              <a:ext uri="{FF2B5EF4-FFF2-40B4-BE49-F238E27FC236}">
                <a16:creationId xmlns:a16="http://schemas.microsoft.com/office/drawing/2014/main" id="{58093BCE-7880-EC6C-1513-7FB3FD01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874" y="6203101"/>
            <a:ext cx="187325" cy="187325"/>
          </a:xfrm>
          <a:prstGeom prst="rect">
            <a:avLst/>
          </a:prstGeom>
        </p:spPr>
      </p:pic>
      <p:pic>
        <p:nvPicPr>
          <p:cNvPr id="30" name="Graphique 6" descr="Enveloppe">
            <a:extLst>
              <a:ext uri="{FF2B5EF4-FFF2-40B4-BE49-F238E27FC236}">
                <a16:creationId xmlns:a16="http://schemas.microsoft.com/office/drawing/2014/main" id="{22AC4A5C-5682-6F8A-4EEC-4994C82C3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2508" y="5947307"/>
            <a:ext cx="187325" cy="187325"/>
          </a:xfrm>
          <a:prstGeom prst="rect">
            <a:avLst/>
          </a:prstGeom>
        </p:spPr>
      </p:pic>
      <p:pic>
        <p:nvPicPr>
          <p:cNvPr id="31" name="Graphique 5" descr="Récepteur">
            <a:extLst>
              <a:ext uri="{FF2B5EF4-FFF2-40B4-BE49-F238E27FC236}">
                <a16:creationId xmlns:a16="http://schemas.microsoft.com/office/drawing/2014/main" id="{95E6CC1F-4CAE-9534-1AC1-766A69222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6379" y="5677874"/>
            <a:ext cx="187325" cy="18732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FBA2521D-EA34-198D-B9A5-F294201760C4}"/>
              </a:ext>
            </a:extLst>
          </p:cNvPr>
          <p:cNvGraphicFramePr>
            <a:graphicFrameLocks noGrp="1"/>
          </p:cNvGraphicFramePr>
          <p:nvPr/>
        </p:nvGraphicFramePr>
        <p:xfrm>
          <a:off x="7897111" y="5968003"/>
          <a:ext cx="35496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3549650">
                  <a:extLst>
                    <a:ext uri="{9D8B030D-6E8A-4147-A177-3AD203B41FA5}">
                      <a16:colId xmlns:a16="http://schemas.microsoft.com/office/drawing/2014/main" val="2447008161"/>
                    </a:ext>
                  </a:extLst>
                </a:gridCol>
              </a:tblGrid>
              <a:tr h="96834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mwood7149@gmail.com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09609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0B36B931-94BF-D041-709B-272E962FB5A0}"/>
              </a:ext>
            </a:extLst>
          </p:cNvPr>
          <p:cNvGraphicFramePr>
            <a:graphicFrameLocks noGrp="1"/>
          </p:cNvGraphicFramePr>
          <p:nvPr/>
        </p:nvGraphicFramePr>
        <p:xfrm>
          <a:off x="4648587" y="6216160"/>
          <a:ext cx="6445250" cy="160020"/>
        </p:xfrm>
        <a:graphic>
          <a:graphicData uri="http://schemas.openxmlformats.org/drawingml/2006/table">
            <a:tbl>
              <a:tblPr firstRow="1" firstCol="1" bandRow="1"/>
              <a:tblGrid>
                <a:gridCol w="6445250">
                  <a:extLst>
                    <a:ext uri="{9D8B030D-6E8A-4147-A177-3AD203B41FA5}">
                      <a16:colId xmlns:a16="http://schemas.microsoft.com/office/drawing/2014/main" val="188372938"/>
                    </a:ext>
                  </a:extLst>
                </a:gridCol>
              </a:tblGrid>
              <a:tr h="156672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  <a:hlinkClick r:id="rId8"/>
                        </a:rPr>
                        <a:t>pingze-interplanetary.fr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21844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62D81FDB-9137-9985-D54B-D36BB48DE023}"/>
              </a:ext>
            </a:extLst>
          </p:cNvPr>
          <p:cNvGraphicFramePr>
            <a:graphicFrameLocks noGrp="1"/>
          </p:cNvGraphicFramePr>
          <p:nvPr/>
        </p:nvGraphicFramePr>
        <p:xfrm>
          <a:off x="9559904" y="5690428"/>
          <a:ext cx="221615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216150">
                  <a:extLst>
                    <a:ext uri="{9D8B030D-6E8A-4147-A177-3AD203B41FA5}">
                      <a16:colId xmlns:a16="http://schemas.microsoft.com/office/drawing/2014/main" val="2677934846"/>
                    </a:ext>
                  </a:extLst>
                </a:gridCol>
              </a:tblGrid>
              <a:tr h="144455">
                <a:tc>
                  <a:txBody>
                    <a:bodyPr/>
                    <a:lstStyle/>
                    <a:p>
                      <a:pPr algn="r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+33 7 83 62 61 10+52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67913"/>
                  </a:ext>
                </a:extLst>
              </a:tr>
            </a:tbl>
          </a:graphicData>
        </a:graphic>
      </p:graphicFrame>
      <p:pic>
        <p:nvPicPr>
          <p:cNvPr id="38" name="Image 37" descr="Une image contenant cercle, capture d’écran, vitesse, conception&#10;&#10;Le contenu généré par l’IA peut être incorrect.">
            <a:extLst>
              <a:ext uri="{FF2B5EF4-FFF2-40B4-BE49-F238E27FC236}">
                <a16:creationId xmlns:a16="http://schemas.microsoft.com/office/drawing/2014/main" id="{ABEDBA35-A6FE-56B7-BEE9-C2EF7654F6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508" y="-37762"/>
            <a:ext cx="682941" cy="6205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7C1FA-E4F2-BD4F-8D23-F14C277998E7}"/>
              </a:ext>
            </a:extLst>
          </p:cNvPr>
          <p:cNvSpPr txBox="1"/>
          <p:nvPr/>
        </p:nvSpPr>
        <p:spPr>
          <a:xfrm>
            <a:off x="76200" y="62904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53F85DE-E022-C638-E342-42D61D87E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60" y="1173471"/>
            <a:ext cx="8351433" cy="490345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01FD34CB-CF5E-8406-1554-0D4C323F8F65}"/>
              </a:ext>
            </a:extLst>
          </p:cNvPr>
          <p:cNvSpPr txBox="1"/>
          <p:nvPr/>
        </p:nvSpPr>
        <p:spPr>
          <a:xfrm>
            <a:off x="9328714" y="1239591"/>
            <a:ext cx="2795317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Dashboard auto-hébergé </a:t>
            </a:r>
          </a:p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Glance</a:t>
            </a:r>
          </a:p>
        </p:txBody>
      </p:sp>
      <p:sp>
        <p:nvSpPr>
          <p:cNvPr id="39" name="Flèche : virage 38">
            <a:extLst>
              <a:ext uri="{FF2B5EF4-FFF2-40B4-BE49-F238E27FC236}">
                <a16:creationId xmlns:a16="http://schemas.microsoft.com/office/drawing/2014/main" id="{2FECBD64-A178-E58D-166E-9D9A5E5806CE}"/>
              </a:ext>
            </a:extLst>
          </p:cNvPr>
          <p:cNvSpPr/>
          <p:nvPr/>
        </p:nvSpPr>
        <p:spPr>
          <a:xfrm rot="10800000">
            <a:off x="9328713" y="1966214"/>
            <a:ext cx="567761" cy="923925"/>
          </a:xfrm>
          <a:prstGeom prst="bentArrow">
            <a:avLst>
              <a:gd name="adj1" fmla="val 15980"/>
              <a:gd name="adj2" fmla="val 18440"/>
              <a:gd name="adj3" fmla="val 25000"/>
              <a:gd name="adj4" fmla="val 18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2A896E9B-15D7-4E85-5D17-F30F3EC510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459" y="1022104"/>
            <a:ext cx="8343113" cy="50188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F20A4E-4DBB-44BA-79CD-BA8EF4F05E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38" y="872217"/>
            <a:ext cx="8425950" cy="51358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F8DD03-25B4-BBCE-EC1E-259D60C6A80C}"/>
              </a:ext>
            </a:extLst>
          </p:cNvPr>
          <p:cNvSpPr txBox="1"/>
          <p:nvPr/>
        </p:nvSpPr>
        <p:spPr>
          <a:xfrm>
            <a:off x="9326805" y="1514183"/>
            <a:ext cx="232146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Schéma du </a:t>
            </a:r>
            <a:r>
              <a:rPr lang="fr-FR" b="1" dirty="0" err="1">
                <a:solidFill>
                  <a:schemeClr val="bg1">
                    <a:lumMod val="85000"/>
                  </a:schemeClr>
                </a:solidFill>
              </a:rPr>
              <a:t>Homelab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F5707-0B3C-E012-7393-B2DB8A0B687A}"/>
              </a:ext>
            </a:extLst>
          </p:cNvPr>
          <p:cNvSpPr/>
          <p:nvPr/>
        </p:nvSpPr>
        <p:spPr>
          <a:xfrm>
            <a:off x="4853178" y="7826"/>
            <a:ext cx="6799505" cy="445811"/>
          </a:xfrm>
          <a:prstGeom prst="rect">
            <a:avLst/>
          </a:prstGeom>
          <a:solidFill>
            <a:srgbClr val="383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B2E10D-5B8C-40C7-5151-E1F89943F805}"/>
              </a:ext>
            </a:extLst>
          </p:cNvPr>
          <p:cNvSpPr txBox="1"/>
          <p:nvPr/>
        </p:nvSpPr>
        <p:spPr>
          <a:xfrm>
            <a:off x="4952957" y="79358"/>
            <a:ext cx="10258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Sommaire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0FB27F-74C3-512D-7030-554F7FC86FA6}"/>
              </a:ext>
            </a:extLst>
          </p:cNvPr>
          <p:cNvSpPr txBox="1"/>
          <p:nvPr/>
        </p:nvSpPr>
        <p:spPr>
          <a:xfrm>
            <a:off x="6098886" y="79359"/>
            <a:ext cx="119898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7CBF741-9753-CD89-C609-E57149064295}"/>
              </a:ext>
            </a:extLst>
          </p:cNvPr>
          <p:cNvSpPr txBox="1"/>
          <p:nvPr/>
        </p:nvSpPr>
        <p:spPr>
          <a:xfrm>
            <a:off x="7438156" y="79359"/>
            <a:ext cx="1030667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Entreprise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848545-D0A2-4E4A-0C57-7054A212E5B9}"/>
              </a:ext>
            </a:extLst>
          </p:cNvPr>
          <p:cNvSpPr txBox="1"/>
          <p:nvPr/>
        </p:nvSpPr>
        <p:spPr>
          <a:xfrm>
            <a:off x="9753946" y="70124"/>
            <a:ext cx="9140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3FBC4E-32D6-1742-FABA-9270A7E781D9}"/>
              </a:ext>
            </a:extLst>
          </p:cNvPr>
          <p:cNvSpPr txBox="1"/>
          <p:nvPr/>
        </p:nvSpPr>
        <p:spPr>
          <a:xfrm>
            <a:off x="8609110" y="70124"/>
            <a:ext cx="102528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Formation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FE06D4C-1529-A4C6-02F4-8DC85DDA73F8}"/>
              </a:ext>
            </a:extLst>
          </p:cNvPr>
          <p:cNvSpPr txBox="1"/>
          <p:nvPr/>
        </p:nvSpPr>
        <p:spPr>
          <a:xfrm>
            <a:off x="10787534" y="58795"/>
            <a:ext cx="639534" cy="307777"/>
          </a:xfrm>
          <a:prstGeom prst="rect">
            <a:avLst/>
          </a:prstGeom>
          <a:solidFill>
            <a:srgbClr val="15608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kern="1200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Veille</a:t>
            </a:r>
            <a:endParaRPr lang="fr-F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>
            <a:hlinkClick r:id="rId13"/>
            <a:extLst>
              <a:ext uri="{FF2B5EF4-FFF2-40B4-BE49-F238E27FC236}">
                <a16:creationId xmlns:a16="http://schemas.microsoft.com/office/drawing/2014/main" id="{DC9890FD-5E76-050C-265D-B1B87112ECF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1571415" y="0"/>
            <a:ext cx="620585" cy="6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695</Words>
  <Application>Microsoft Office PowerPoint</Application>
  <PresentationFormat>Grand écran</PresentationFormat>
  <Paragraphs>201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Tiago GOMES</dc:creator>
  <cp:lastModifiedBy>Tiago GOMES</cp:lastModifiedBy>
  <cp:revision>25</cp:revision>
  <dcterms:created xsi:type="dcterms:W3CDTF">2025-03-12T19:32:43Z</dcterms:created>
  <dcterms:modified xsi:type="dcterms:W3CDTF">2025-06-03T08:57:39Z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7bbea5-c681-49c4-9fbe-2ec8c7f59a63_Enabled">
    <vt:lpwstr>true</vt:lpwstr>
  </property>
  <property fmtid="{D5CDD505-2E9C-101B-9397-08002B2CF9AE}" pid="3" name="MSIP_Label_f27bbea5-c681-49c4-9fbe-2ec8c7f59a63_SetDate">
    <vt:lpwstr>2025-04-16T13:34:58Z</vt:lpwstr>
  </property>
  <property fmtid="{D5CDD505-2E9C-101B-9397-08002B2CF9AE}" pid="4" name="MSIP_Label_f27bbea5-c681-49c4-9fbe-2ec8c7f59a63_Method">
    <vt:lpwstr>Standard</vt:lpwstr>
  </property>
  <property fmtid="{D5CDD505-2E9C-101B-9397-08002B2CF9AE}" pid="5" name="MSIP_Label_f27bbea5-c681-49c4-9fbe-2ec8c7f59a63_Name">
    <vt:lpwstr>AAF - Internal</vt:lpwstr>
  </property>
  <property fmtid="{D5CDD505-2E9C-101B-9397-08002B2CF9AE}" pid="6" name="MSIP_Label_f27bbea5-c681-49c4-9fbe-2ec8c7f59a63_SiteId">
    <vt:lpwstr>8446799f-cc3f-4685-bcc5-d62c91fcba22</vt:lpwstr>
  </property>
  <property fmtid="{D5CDD505-2E9C-101B-9397-08002B2CF9AE}" pid="7" name="MSIP_Label_f27bbea5-c681-49c4-9fbe-2ec8c7f59a63_ActionId">
    <vt:lpwstr>1f42b297-b933-461c-a147-114f5e9fd04d</vt:lpwstr>
  </property>
  <property fmtid="{D5CDD505-2E9C-101B-9397-08002B2CF9AE}" pid="8" name="MSIP_Label_f27bbea5-c681-49c4-9fbe-2ec8c7f59a63_ContentBits">
    <vt:lpwstr>0</vt:lpwstr>
  </property>
  <property fmtid="{D5CDD505-2E9C-101B-9397-08002B2CF9AE}" pid="9" name="MSIP_Label_f27bbea5-c681-49c4-9fbe-2ec8c7f59a63_Tag">
    <vt:lpwstr>10, 3, 0, 1</vt:lpwstr>
  </property>
</Properties>
</file>